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 id="2147484139" r:id="rId2"/>
  </p:sldMasterIdLst>
  <p:notesMasterIdLst>
    <p:notesMasterId r:id="rId36"/>
  </p:notesMasterIdLst>
  <p:handoutMasterIdLst>
    <p:handoutMasterId r:id="rId37"/>
  </p:handoutMasterIdLst>
  <p:sldIdLst>
    <p:sldId id="337" r:id="rId3"/>
    <p:sldId id="344" r:id="rId4"/>
    <p:sldId id="356" r:id="rId5"/>
    <p:sldId id="345" r:id="rId6"/>
    <p:sldId id="321" r:id="rId7"/>
    <p:sldId id="364" r:id="rId8"/>
    <p:sldId id="365" r:id="rId9"/>
    <p:sldId id="326" r:id="rId10"/>
    <p:sldId id="335" r:id="rId11"/>
    <p:sldId id="319" r:id="rId12"/>
    <p:sldId id="355" r:id="rId13"/>
    <p:sldId id="328" r:id="rId14"/>
    <p:sldId id="357" r:id="rId15"/>
    <p:sldId id="358" r:id="rId16"/>
    <p:sldId id="359" r:id="rId17"/>
    <p:sldId id="360" r:id="rId18"/>
    <p:sldId id="348" r:id="rId19"/>
    <p:sldId id="333" r:id="rId20"/>
    <p:sldId id="338" r:id="rId21"/>
    <p:sldId id="334" r:id="rId22"/>
    <p:sldId id="352" r:id="rId23"/>
    <p:sldId id="336" r:id="rId24"/>
    <p:sldId id="369" r:id="rId25"/>
    <p:sldId id="339" r:id="rId26"/>
    <p:sldId id="340" r:id="rId27"/>
    <p:sldId id="361" r:id="rId28"/>
    <p:sldId id="362" r:id="rId29"/>
    <p:sldId id="363" r:id="rId30"/>
    <p:sldId id="372" r:id="rId31"/>
    <p:sldId id="373" r:id="rId32"/>
    <p:sldId id="367" r:id="rId33"/>
    <p:sldId id="370" r:id="rId34"/>
    <p:sldId id="346" r:id="rId35"/>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024" userDrawn="1">
          <p15:clr>
            <a:srgbClr val="A4A3A4"/>
          </p15:clr>
        </p15:guide>
        <p15:guide id="2" pos="230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9ADF"/>
    <a:srgbClr val="546D7A"/>
    <a:srgbClr val="713204"/>
    <a:srgbClr val="472319"/>
    <a:srgbClr val="324748"/>
    <a:srgbClr val="CC5300"/>
    <a:srgbClr val="E25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655" autoAdjust="0"/>
    <p:restoredTop sz="94660"/>
  </p:normalViewPr>
  <p:slideViewPr>
    <p:cSldViewPr>
      <p:cViewPr varScale="1">
        <p:scale>
          <a:sx n="112" d="100"/>
          <a:sy n="112" d="100"/>
        </p:scale>
        <p:origin x="-1122" y="-72"/>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notesViewPr>
    <p:cSldViewPr>
      <p:cViewPr varScale="1">
        <p:scale>
          <a:sx n="84" d="100"/>
          <a:sy n="84" d="100"/>
        </p:scale>
        <p:origin x="-3768" y="-84"/>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1" y="1"/>
            <a:ext cx="3170583" cy="480389"/>
          </a:xfrm>
          <a:prstGeom prst="rect">
            <a:avLst/>
          </a:prstGeom>
          <a:noFill/>
          <a:ln w="9525">
            <a:noFill/>
            <a:miter lim="800000"/>
            <a:headEnd/>
            <a:tailEnd/>
          </a:ln>
          <a:effectLst/>
        </p:spPr>
        <p:txBody>
          <a:bodyPr vert="horz" wrap="square" lIns="96062" tIns="48031" rIns="96062" bIns="48031" numCol="1" anchor="t" anchorCtr="0" compatLnSpc="1">
            <a:prstTxWarp prst="textNoShape">
              <a:avLst/>
            </a:prstTxWarp>
          </a:bodyPr>
          <a:lstStyle>
            <a:lvl1pPr defTabSz="960710">
              <a:defRPr sz="1300"/>
            </a:lvl1pPr>
          </a:lstStyle>
          <a:p>
            <a:pPr>
              <a:defRPr/>
            </a:pPr>
            <a:endParaRPr lang="en-US"/>
          </a:p>
        </p:txBody>
      </p:sp>
      <p:sp>
        <p:nvSpPr>
          <p:cNvPr id="37891" name="Rectangle 3"/>
          <p:cNvSpPr>
            <a:spLocks noGrp="1" noChangeArrowheads="1"/>
          </p:cNvSpPr>
          <p:nvPr>
            <p:ph type="dt" sz="quarter" idx="1"/>
          </p:nvPr>
        </p:nvSpPr>
        <p:spPr bwMode="auto">
          <a:xfrm>
            <a:off x="4142962" y="1"/>
            <a:ext cx="3170583" cy="480389"/>
          </a:xfrm>
          <a:prstGeom prst="rect">
            <a:avLst/>
          </a:prstGeom>
          <a:noFill/>
          <a:ln w="9525">
            <a:noFill/>
            <a:miter lim="800000"/>
            <a:headEnd/>
            <a:tailEnd/>
          </a:ln>
          <a:effectLst/>
        </p:spPr>
        <p:txBody>
          <a:bodyPr vert="horz" wrap="square" lIns="96062" tIns="48031" rIns="96062" bIns="48031" numCol="1" anchor="t" anchorCtr="0" compatLnSpc="1">
            <a:prstTxWarp prst="textNoShape">
              <a:avLst/>
            </a:prstTxWarp>
          </a:bodyPr>
          <a:lstStyle>
            <a:lvl1pPr algn="r" defTabSz="960710">
              <a:defRPr sz="1300"/>
            </a:lvl1pPr>
          </a:lstStyle>
          <a:p>
            <a:pPr>
              <a:defRPr/>
            </a:pPr>
            <a:fld id="{E2052A64-6600-4B0C-9346-1AB65C723C0C}" type="datetimeFigureOut">
              <a:rPr lang="en-US"/>
              <a:pPr>
                <a:defRPr/>
              </a:pPr>
              <a:t>6/7/2018</a:t>
            </a:fld>
            <a:endParaRPr lang="en-US"/>
          </a:p>
        </p:txBody>
      </p:sp>
      <p:sp>
        <p:nvSpPr>
          <p:cNvPr id="37892" name="Rectangle 4"/>
          <p:cNvSpPr>
            <a:spLocks noGrp="1" noChangeArrowheads="1"/>
          </p:cNvSpPr>
          <p:nvPr>
            <p:ph type="ftr" sz="quarter" idx="2"/>
          </p:nvPr>
        </p:nvSpPr>
        <p:spPr bwMode="auto">
          <a:xfrm>
            <a:off x="1" y="9119173"/>
            <a:ext cx="3170583" cy="480389"/>
          </a:xfrm>
          <a:prstGeom prst="rect">
            <a:avLst/>
          </a:prstGeom>
          <a:noFill/>
          <a:ln w="9525">
            <a:noFill/>
            <a:miter lim="800000"/>
            <a:headEnd/>
            <a:tailEnd/>
          </a:ln>
          <a:effectLst/>
        </p:spPr>
        <p:txBody>
          <a:bodyPr vert="horz" wrap="square" lIns="96062" tIns="48031" rIns="96062" bIns="48031" numCol="1" anchor="b" anchorCtr="0" compatLnSpc="1">
            <a:prstTxWarp prst="textNoShape">
              <a:avLst/>
            </a:prstTxWarp>
          </a:bodyPr>
          <a:lstStyle>
            <a:lvl1pPr defTabSz="960710">
              <a:defRPr sz="1300"/>
            </a:lvl1pPr>
          </a:lstStyle>
          <a:p>
            <a:pPr>
              <a:defRPr/>
            </a:pPr>
            <a:endParaRPr lang="en-US"/>
          </a:p>
        </p:txBody>
      </p:sp>
      <p:sp>
        <p:nvSpPr>
          <p:cNvPr id="37893" name="Rectangle 5"/>
          <p:cNvSpPr>
            <a:spLocks noGrp="1" noChangeArrowheads="1"/>
          </p:cNvSpPr>
          <p:nvPr>
            <p:ph type="sldNum" sz="quarter" idx="3"/>
          </p:nvPr>
        </p:nvSpPr>
        <p:spPr bwMode="auto">
          <a:xfrm>
            <a:off x="4142962" y="9119173"/>
            <a:ext cx="3170583" cy="480389"/>
          </a:xfrm>
          <a:prstGeom prst="rect">
            <a:avLst/>
          </a:prstGeom>
          <a:noFill/>
          <a:ln w="9525">
            <a:noFill/>
            <a:miter lim="800000"/>
            <a:headEnd/>
            <a:tailEnd/>
          </a:ln>
          <a:effectLst/>
        </p:spPr>
        <p:txBody>
          <a:bodyPr vert="horz" wrap="square" lIns="96062" tIns="48031" rIns="96062" bIns="48031" numCol="1" anchor="b" anchorCtr="0" compatLnSpc="1">
            <a:prstTxWarp prst="textNoShape">
              <a:avLst/>
            </a:prstTxWarp>
          </a:bodyPr>
          <a:lstStyle>
            <a:lvl1pPr algn="r" defTabSz="960710">
              <a:defRPr sz="1300"/>
            </a:lvl1pPr>
          </a:lstStyle>
          <a:p>
            <a:pPr>
              <a:defRPr/>
            </a:pPr>
            <a:fld id="{F5959CF7-FA13-4E50-AE20-DBB2AEFFBE89}" type="slidenum">
              <a:rPr lang="en-US"/>
              <a:pPr>
                <a:defRPr/>
              </a:pPr>
              <a:t>‹#›</a:t>
            </a:fld>
            <a:endParaRPr lang="en-US"/>
          </a:p>
        </p:txBody>
      </p:sp>
    </p:spTree>
    <p:extLst>
      <p:ext uri="{BB962C8B-B14F-4D97-AF65-F5344CB8AC3E}">
        <p14:creationId xmlns:p14="http://schemas.microsoft.com/office/powerpoint/2010/main" val="342798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1"/>
            <a:ext cx="3170583" cy="480389"/>
          </a:xfrm>
          <a:prstGeom prst="rect">
            <a:avLst/>
          </a:prstGeom>
          <a:noFill/>
          <a:ln w="9525">
            <a:noFill/>
            <a:miter lim="800000"/>
            <a:headEnd/>
            <a:tailEnd/>
          </a:ln>
        </p:spPr>
        <p:txBody>
          <a:bodyPr vert="horz" wrap="square" lIns="96062" tIns="48031" rIns="96062" bIns="48031" numCol="1" anchor="t" anchorCtr="0" compatLnSpc="1">
            <a:prstTxWarp prst="textNoShape">
              <a:avLst/>
            </a:prstTxWarp>
          </a:bodyPr>
          <a:lstStyle>
            <a:lvl1pPr defTabSz="960710">
              <a:defRPr sz="1300">
                <a:latin typeface="Calibri" pitchFamily="34" charset="0"/>
              </a:defRPr>
            </a:lvl1pPr>
          </a:lstStyle>
          <a:p>
            <a:pPr>
              <a:defRPr/>
            </a:pPr>
            <a:endParaRPr lang="en-US"/>
          </a:p>
        </p:txBody>
      </p:sp>
      <p:sp>
        <p:nvSpPr>
          <p:cNvPr id="3" name="Date Placeholder 2"/>
          <p:cNvSpPr>
            <a:spLocks noGrp="1"/>
          </p:cNvSpPr>
          <p:nvPr>
            <p:ph type="dt" idx="1"/>
          </p:nvPr>
        </p:nvSpPr>
        <p:spPr bwMode="auto">
          <a:xfrm>
            <a:off x="4142962" y="1"/>
            <a:ext cx="3170583" cy="480389"/>
          </a:xfrm>
          <a:prstGeom prst="rect">
            <a:avLst/>
          </a:prstGeom>
          <a:noFill/>
          <a:ln w="9525">
            <a:noFill/>
            <a:miter lim="800000"/>
            <a:headEnd/>
            <a:tailEnd/>
          </a:ln>
        </p:spPr>
        <p:txBody>
          <a:bodyPr vert="horz" wrap="square" lIns="96062" tIns="48031" rIns="96062" bIns="48031" numCol="1" anchor="t" anchorCtr="0" compatLnSpc="1">
            <a:prstTxWarp prst="textNoShape">
              <a:avLst/>
            </a:prstTxWarp>
          </a:bodyPr>
          <a:lstStyle>
            <a:lvl1pPr algn="r" defTabSz="960710">
              <a:defRPr sz="1300">
                <a:latin typeface="Calibri" pitchFamily="34" charset="0"/>
              </a:defRPr>
            </a:lvl1pPr>
          </a:lstStyle>
          <a:p>
            <a:pPr>
              <a:defRPr/>
            </a:pPr>
            <a:fld id="{75C50153-FF6D-4B97-AAB5-1439E2B823B7}" type="datetimeFigureOut">
              <a:rPr lang="en-US"/>
              <a:pPr>
                <a:defRPr/>
              </a:pPr>
              <a:t>6/7/2018</a:t>
            </a:fld>
            <a:endParaRPr lang="en-US"/>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4270" tIns="47135" rIns="94270" bIns="47135" rtlCol="0" anchor="ctr"/>
          <a:lstStyle/>
          <a:p>
            <a:pPr lvl="0"/>
            <a:endParaRPr lang="en-US" noProof="0"/>
          </a:p>
        </p:txBody>
      </p:sp>
      <p:sp>
        <p:nvSpPr>
          <p:cNvPr id="5" name="Notes Placeholder 4"/>
          <p:cNvSpPr>
            <a:spLocks noGrp="1"/>
          </p:cNvSpPr>
          <p:nvPr>
            <p:ph type="body" sz="quarter" idx="3"/>
          </p:nvPr>
        </p:nvSpPr>
        <p:spPr bwMode="auto">
          <a:xfrm>
            <a:off x="732183" y="4561228"/>
            <a:ext cx="5850835" cy="4320212"/>
          </a:xfrm>
          <a:prstGeom prst="rect">
            <a:avLst/>
          </a:prstGeom>
          <a:noFill/>
          <a:ln w="9525">
            <a:noFill/>
            <a:miter lim="800000"/>
            <a:headEnd/>
            <a:tailEnd/>
          </a:ln>
        </p:spPr>
        <p:txBody>
          <a:bodyPr vert="horz" wrap="square" lIns="96062" tIns="48031" rIns="96062" bIns="480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19173"/>
            <a:ext cx="3170583" cy="480389"/>
          </a:xfrm>
          <a:prstGeom prst="rect">
            <a:avLst/>
          </a:prstGeom>
          <a:noFill/>
          <a:ln w="9525">
            <a:noFill/>
            <a:miter lim="800000"/>
            <a:headEnd/>
            <a:tailEnd/>
          </a:ln>
        </p:spPr>
        <p:txBody>
          <a:bodyPr vert="horz" wrap="square" lIns="96062" tIns="48031" rIns="96062" bIns="48031" numCol="1" anchor="b" anchorCtr="0" compatLnSpc="1">
            <a:prstTxWarp prst="textNoShape">
              <a:avLst/>
            </a:prstTxWarp>
          </a:bodyPr>
          <a:lstStyle>
            <a:lvl1pPr defTabSz="960710">
              <a:defRPr sz="1300">
                <a:latin typeface="Calibri" pitchFamily="34" charset="0"/>
              </a:defRPr>
            </a:lvl1pPr>
          </a:lstStyle>
          <a:p>
            <a:pPr>
              <a:defRPr/>
            </a:pPr>
            <a:endParaRPr lang="en-US"/>
          </a:p>
        </p:txBody>
      </p:sp>
      <p:sp>
        <p:nvSpPr>
          <p:cNvPr id="7" name="Slide Number Placeholder 6"/>
          <p:cNvSpPr>
            <a:spLocks noGrp="1"/>
          </p:cNvSpPr>
          <p:nvPr>
            <p:ph type="sldNum" sz="quarter" idx="5"/>
          </p:nvPr>
        </p:nvSpPr>
        <p:spPr bwMode="auto">
          <a:xfrm>
            <a:off x="4142962" y="9119173"/>
            <a:ext cx="3170583" cy="480389"/>
          </a:xfrm>
          <a:prstGeom prst="rect">
            <a:avLst/>
          </a:prstGeom>
          <a:noFill/>
          <a:ln w="9525">
            <a:noFill/>
            <a:miter lim="800000"/>
            <a:headEnd/>
            <a:tailEnd/>
          </a:ln>
        </p:spPr>
        <p:txBody>
          <a:bodyPr vert="horz" wrap="square" lIns="96062" tIns="48031" rIns="96062" bIns="48031" numCol="1" anchor="b" anchorCtr="0" compatLnSpc="1">
            <a:prstTxWarp prst="textNoShape">
              <a:avLst/>
            </a:prstTxWarp>
          </a:bodyPr>
          <a:lstStyle>
            <a:lvl1pPr algn="r" defTabSz="960710">
              <a:defRPr sz="1300">
                <a:latin typeface="Calibri" pitchFamily="34" charset="0"/>
              </a:defRPr>
            </a:lvl1pPr>
          </a:lstStyle>
          <a:p>
            <a:pPr>
              <a:defRPr/>
            </a:pPr>
            <a:fld id="{EE7BBD3B-4053-4C9F-BF0A-1F07F8B86C1C}" type="slidenum">
              <a:rPr lang="en-US"/>
              <a:pPr>
                <a:defRPr/>
              </a:pPr>
              <a:t>‹#›</a:t>
            </a:fld>
            <a:endParaRPr lang="en-US"/>
          </a:p>
        </p:txBody>
      </p:sp>
    </p:spTree>
    <p:extLst>
      <p:ext uri="{BB962C8B-B14F-4D97-AF65-F5344CB8AC3E}">
        <p14:creationId xmlns:p14="http://schemas.microsoft.com/office/powerpoint/2010/main" val="40535040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a:t>Click to edit Master title style</a:t>
            </a:r>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24169134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8253329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dirty="0"/>
              <a:t>Click to edit Master text styles</a:t>
            </a:r>
          </a:p>
        </p:txBody>
      </p:sp>
    </p:spTree>
    <p:extLst>
      <p:ext uri="{BB962C8B-B14F-4D97-AF65-F5344CB8AC3E}">
        <p14:creationId xmlns:p14="http://schemas.microsoft.com/office/powerpoint/2010/main" val="270953463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dirty="0"/>
              <a:t>Click to edit Master title style</a:t>
            </a:r>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a:t>Click to edit Master subtitle style</a:t>
            </a:r>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 edit Master text styles</a:t>
            </a:r>
          </a:p>
        </p:txBody>
      </p:sp>
    </p:spTree>
    <p:extLst>
      <p:ext uri="{BB962C8B-B14F-4D97-AF65-F5344CB8AC3E}">
        <p14:creationId xmlns:p14="http://schemas.microsoft.com/office/powerpoint/2010/main" val="50951930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1000" y="230188"/>
            <a:ext cx="8382000" cy="3317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464594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pPr>
              <a:defRPr/>
            </a:pPr>
            <a:fld id="{CD55614E-E54F-4FC5-BCC7-A0B5FB5D82DB}" type="datetime1">
              <a:rPr lang="en-US" smtClean="0"/>
              <a:t>6/7/2018</a:t>
            </a:fld>
            <a:endParaRPr lang="en-US"/>
          </a:p>
        </p:txBody>
      </p:sp>
      <p:sp>
        <p:nvSpPr>
          <p:cNvPr id="20" name="Footer Placeholder 19"/>
          <p:cNvSpPr>
            <a:spLocks noGrp="1"/>
          </p:cNvSpPr>
          <p:nvPr>
            <p:ph type="ftr" sz="quarter" idx="11"/>
          </p:nvPr>
        </p:nvSpPr>
        <p:spPr/>
        <p:txBody>
          <a:bodyPr/>
          <a:lstStyle/>
          <a:p>
            <a:pPr>
              <a:defRPr/>
            </a:pPr>
            <a:endParaRPr lang="en-US"/>
          </a:p>
        </p:txBody>
      </p:sp>
      <p:sp>
        <p:nvSpPr>
          <p:cNvPr id="10" name="Slide Number Placeholder 9"/>
          <p:cNvSpPr>
            <a:spLocks noGrp="1"/>
          </p:cNvSpPr>
          <p:nvPr>
            <p:ph type="sldNum" sz="quarter" idx="12"/>
          </p:nvPr>
        </p:nvSpPr>
        <p:spPr/>
        <p:txBody>
          <a:bodyPr/>
          <a:lstStyle/>
          <a:p>
            <a:pPr>
              <a:defRPr/>
            </a:pPr>
            <a:fld id="{D217A8F3-4A71-4484-841F-6D07758C103F}" type="slidenum">
              <a:rPr lang="en-US" smtClean="0"/>
              <a:pPr>
                <a:defRPr/>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2D959B75-3427-4EA1-8F36-52D96ACA4E77}" type="datetime1">
              <a:rPr lang="en-US" smtClean="0"/>
              <a:t>6/7/2018</a:t>
            </a:fld>
            <a:endParaRPr lang="en-US"/>
          </a:p>
        </p:txBody>
      </p:sp>
      <p:sp>
        <p:nvSpPr>
          <p:cNvPr id="6" name="Slide Number Placeholder 5"/>
          <p:cNvSpPr>
            <a:spLocks noGrp="1"/>
          </p:cNvSpPr>
          <p:nvPr>
            <p:ph type="sldNum" sz="quarter" idx="12"/>
          </p:nvPr>
        </p:nvSpPr>
        <p:spPr/>
        <p:txBody>
          <a:bodyPr/>
          <a:lstStyle/>
          <a:p>
            <a:pPr>
              <a:defRPr/>
            </a:pPr>
            <a:fld id="{EF93E901-A195-4752-954D-8363B0E1838F}" type="slidenum">
              <a:rPr lang="en-US" smtClean="0"/>
              <a:pPr>
                <a:defRPr/>
              </a:pPr>
              <a:t>‹#›</a:t>
            </a:fld>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fld id="{CE11265E-264A-4286-8D9C-C942E44D9DAD}" type="datetime1">
              <a:rPr lang="en-US" smtClean="0"/>
              <a:t>6/7/2018</a:t>
            </a:fld>
            <a:endParaRPr lang="en-US"/>
          </a:p>
        </p:txBody>
      </p:sp>
      <p:sp>
        <p:nvSpPr>
          <p:cNvPr id="6" name="Slide Number Placeholder 5"/>
          <p:cNvSpPr>
            <a:spLocks noGrp="1"/>
          </p:cNvSpPr>
          <p:nvPr>
            <p:ph type="sldNum" sz="quarter" idx="12"/>
          </p:nvPr>
        </p:nvSpPr>
        <p:spPr/>
        <p:txBody>
          <a:bodyPr/>
          <a:lstStyle/>
          <a:p>
            <a:pPr>
              <a:defRPr/>
            </a:pPr>
            <a:fld id="{14EB3BCF-B42D-4C6D-958E-F70B5F167018}" type="slidenum">
              <a:rPr lang="en-US" smtClean="0"/>
              <a:pPr>
                <a:defRPr/>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5B478A89-15F2-4B39-844B-E88B616587A9}" type="datetime1">
              <a:rPr lang="en-US" smtClean="0"/>
              <a:t>6/7/2018</a:t>
            </a:fld>
            <a:endParaRPr lang="en-US"/>
          </a:p>
        </p:txBody>
      </p:sp>
      <p:sp>
        <p:nvSpPr>
          <p:cNvPr id="7" name="Slide Number Placeholder 6"/>
          <p:cNvSpPr>
            <a:spLocks noGrp="1"/>
          </p:cNvSpPr>
          <p:nvPr>
            <p:ph type="sldNum" sz="quarter" idx="12"/>
          </p:nvPr>
        </p:nvSpPr>
        <p:spPr/>
        <p:txBody>
          <a:bodyPr/>
          <a:lstStyle/>
          <a:p>
            <a:pPr>
              <a:defRPr/>
            </a:pPr>
            <a:fld id="{DBFE9A03-7E13-4D77-902D-ED8830212817}" type="slidenum">
              <a:rPr lang="en-US" smtClean="0"/>
              <a:pPr>
                <a:defRPr/>
              </a:pPr>
              <a:t>‹#›</a:t>
            </a:fld>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fld id="{8437AB4F-E0F9-4C11-BAF0-4325FF06EF0A}" type="datetime1">
              <a:rPr lang="en-US" smtClean="0"/>
              <a:t>6/7/2018</a:t>
            </a:fld>
            <a:endParaRPr lang="en-US"/>
          </a:p>
        </p:txBody>
      </p:sp>
      <p:sp>
        <p:nvSpPr>
          <p:cNvPr id="9" name="Slide Number Placeholder 8"/>
          <p:cNvSpPr>
            <a:spLocks noGrp="1"/>
          </p:cNvSpPr>
          <p:nvPr>
            <p:ph type="sldNum" sz="quarter" idx="12"/>
          </p:nvPr>
        </p:nvSpPr>
        <p:spPr/>
        <p:txBody>
          <a:bodyPr/>
          <a:lstStyle/>
          <a:p>
            <a:pPr>
              <a:defRPr/>
            </a:pPr>
            <a:fld id="{526BFA4C-6A79-4E34-8CE6-054D346E5DFD}" type="slidenum">
              <a:rPr lang="en-US" smtClean="0"/>
              <a:pPr>
                <a:defRPr/>
              </a:pPr>
              <a:t>‹#›</a:t>
            </a:fld>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pPr>
              <a:defRPr/>
            </a:pPr>
            <a:fld id="{E80D2926-EFEF-4227-A9BC-D18730DDA0DC}" type="datetime1">
              <a:rPr lang="en-US" smtClean="0"/>
              <a:t>6/7/2018</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08887AD2-1F9D-4652-A6DF-059072C0E246}" type="slidenum">
              <a:rPr lang="en-US" smtClean="0"/>
              <a:pPr>
                <a:defRPr/>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dirty="0"/>
              <a:t>Click to edit Master title style</a:t>
            </a:r>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a:t>Click to edit Master subtitle style</a:t>
            </a:r>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 edit Master text styles</a:t>
            </a:r>
          </a:p>
        </p:txBody>
      </p:sp>
    </p:spTree>
    <p:extLst>
      <p:ext uri="{BB962C8B-B14F-4D97-AF65-F5344CB8AC3E}">
        <p14:creationId xmlns:p14="http://schemas.microsoft.com/office/powerpoint/2010/main" val="389212487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pPr>
              <a:defRPr/>
            </a:pPr>
            <a:fld id="{2913D72C-B395-4B82-8805-8ABA8363C756}" type="datetime1">
              <a:rPr lang="en-US" smtClean="0"/>
              <a:t>6/7/2018</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2806386-3D0B-4BBB-8A3A-DC71185D9E75}" type="slidenum">
              <a:rPr lang="en-US" smtClean="0"/>
              <a:pPr>
                <a:defRPr/>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9" name="Picture 8">
            <a:extLst>
              <a:ext uri="{FF2B5EF4-FFF2-40B4-BE49-F238E27FC236}">
                <a16:creationId xmlns="" xmlns:a16="http://schemas.microsoft.com/office/drawing/2014/main" id="{116B8146-8A1B-4371-8AE9-B98B87DADB7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65" y="6019800"/>
            <a:ext cx="843661" cy="926925"/>
          </a:xfrm>
          <a:prstGeom prst="rect">
            <a:avLst/>
          </a:prstGeom>
        </p:spPr>
      </p:pic>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A27DF828-D5AD-47D5-8B5F-F0CC829C3D6E}" type="datetime1">
              <a:rPr lang="en-US" smtClean="0"/>
              <a:t>6/7/2018</a:t>
            </a:fld>
            <a:endParaRPr lang="en-US"/>
          </a:p>
        </p:txBody>
      </p:sp>
      <p:sp>
        <p:nvSpPr>
          <p:cNvPr id="7" name="Slide Number Placeholder 6"/>
          <p:cNvSpPr>
            <a:spLocks noGrp="1"/>
          </p:cNvSpPr>
          <p:nvPr>
            <p:ph type="sldNum" sz="quarter" idx="12"/>
          </p:nvPr>
        </p:nvSpPr>
        <p:spPr/>
        <p:txBody>
          <a:bodyPr/>
          <a:lstStyle/>
          <a:p>
            <a:pPr>
              <a:defRPr/>
            </a:pPr>
            <a:fld id="{E87DE9EE-E551-4579-B4D6-3666D585ECC0}" type="slidenum">
              <a:rPr lang="en-US" smtClean="0"/>
              <a:pPr>
                <a:defRPr/>
              </a:pPr>
              <a:t>‹#›</a:t>
            </a:fld>
            <a:endParaRPr lang="en-US"/>
          </a:p>
        </p:txBody>
      </p:sp>
      <p:pic>
        <p:nvPicPr>
          <p:cNvPr id="9" name="Picture 4" descr="IDRALogoIndex"/>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222" y="5972740"/>
            <a:ext cx="902368" cy="75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pPr>
              <a:defRPr/>
            </a:pPr>
            <a:fld id="{763AD166-B385-4F15-AB14-26BBAF0D2527}" type="datetime1">
              <a:rPr lang="en-US" smtClean="0"/>
              <a:t>6/7/2018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D85D4F0-968A-4E3F-B62E-2F8D338762BC}" type="slidenum">
              <a:rPr lang="en-US" smtClean="0"/>
              <a:pPr>
                <a:defRPr/>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pic>
        <p:nvPicPr>
          <p:cNvPr id="12" name="Picture 4" descr="IDRALogoIndex"/>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222" y="5972740"/>
            <a:ext cx="902368" cy="75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BC11DF04-8837-4F25-86D8-20BF0266BAEF}" type="datetime1">
              <a:rPr lang="en-US" smtClean="0"/>
              <a:t>6/7/2018</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F812F6C-E404-4055-B215-D8C78DF5A69F}" type="slidenum">
              <a:rPr lang="en-US" smtClean="0"/>
              <a:pPr>
                <a:defRPr/>
              </a:pPr>
              <a:t>‹#›</a:t>
            </a:fld>
            <a:endParaRPr lang="en-US" dirty="0"/>
          </a:p>
        </p:txBody>
      </p:sp>
      <p:pic>
        <p:nvPicPr>
          <p:cNvPr id="7" name="Picture 4" descr="IDRALogoIndex"/>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222" y="5972740"/>
            <a:ext cx="902368" cy="75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8EDE79C8-BCDC-4568-91A1-EC3185827A49}" type="datetime1">
              <a:rPr lang="en-US" smtClean="0"/>
              <a:t>6/7/2018</a:t>
            </a:fld>
            <a:endParaRPr lang="en-US" dirty="0"/>
          </a:p>
        </p:txBody>
      </p:sp>
      <p:sp>
        <p:nvSpPr>
          <p:cNvPr id="6" name="Slide Number Placeholder 5"/>
          <p:cNvSpPr>
            <a:spLocks noGrp="1"/>
          </p:cNvSpPr>
          <p:nvPr>
            <p:ph type="sldNum" sz="quarter" idx="12"/>
          </p:nvPr>
        </p:nvSpPr>
        <p:spPr/>
        <p:txBody>
          <a:bodyPr/>
          <a:lstStyle/>
          <a:p>
            <a:pPr>
              <a:defRPr/>
            </a:pPr>
            <a:fld id="{A9E7D304-0C34-4CF6-AB0F-107A125616B4}" type="slidenum">
              <a:rPr lang="en-US" smtClean="0"/>
              <a:pPr>
                <a:defRPr/>
              </a:pPr>
              <a:t>‹#›</a:t>
            </a:fld>
            <a:endParaRPr lang="en-US" dirty="0"/>
          </a:p>
        </p:txBody>
      </p:sp>
      <p:pic>
        <p:nvPicPr>
          <p:cNvPr id="7" name="Picture 4" descr="IDRALogoIndex"/>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222" y="5972740"/>
            <a:ext cx="902368" cy="75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805515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9212248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5215726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2554607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7864891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573125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166049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a:t>Click to edit Master title style</a:t>
            </a:r>
          </a:p>
        </p:txBody>
      </p:sp>
      <p:sp>
        <p:nvSpPr>
          <p:cNvPr id="1027"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ChangeArrowheads="1"/>
          </p:cNvSpPr>
          <p:nvPr userDrawn="1"/>
        </p:nvSpPr>
        <p:spPr bwMode="auto">
          <a:xfrm>
            <a:off x="109538" y="6492875"/>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endParaRPr lang="en-US" sz="1400">
              <a:effectLst>
                <a:outerShdw blurRad="38100" dist="38100" dir="2700000" algn="tl">
                  <a:srgbClr val="050595"/>
                </a:outerShdw>
              </a:effectLst>
              <a:latin typeface="Garamond" pitchFamily="18" charset="0"/>
            </a:endParaRPr>
          </a:p>
        </p:txBody>
      </p:sp>
    </p:spTree>
  </p:cSld>
  <p:clrMap bg1="dk1" tx1="lt1" bg2="dk2" tx2="lt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 id="2147483959" r:id="rId13"/>
  </p:sldLayoutIdLst>
  <p:transition>
    <p:fade/>
  </p:transition>
  <p:hf hdr="0" ftr="0" dt="0"/>
  <p:txStyles>
    <p:title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96875" indent="-396875" algn="l" defTabSz="912813" rtl="0" eaLnBrk="0" fontAlgn="base" hangingPunct="0">
        <a:lnSpc>
          <a:spcPct val="90000"/>
        </a:lnSpc>
        <a:spcBef>
          <a:spcPct val="20000"/>
        </a:spcBef>
        <a:spcAft>
          <a:spcPct val="0"/>
        </a:spcAft>
        <a:buBlip>
          <a:blip r:embed="rId16"/>
        </a:buBlip>
        <a:defRPr sz="3200"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Blip>
          <a:blip r:embed="rId17"/>
        </a:buBlip>
        <a:defRPr sz="2800" kern="1200">
          <a:solidFill>
            <a:schemeClr val="tx1"/>
          </a:solidFill>
          <a:latin typeface="+mn-lt"/>
          <a:ea typeface="+mn-ea"/>
          <a:cs typeface="+mn-cs"/>
        </a:defRPr>
      </a:lvl2pPr>
      <a:lvl3pPr marL="1258888" indent="-344488"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n-ea"/>
          <a:cs typeface="+mn-cs"/>
        </a:defRPr>
      </a:lvl3pPr>
      <a:lvl4pPr marL="1604963" indent="-346075"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lgn="r" eaLnBrk="1" latinLnBrk="0" hangingPunct="1"/>
            <a:fld id="{72CBA88F-2F41-4215-9128-2182BA0501A5}" type="datetime1">
              <a:rPr lang="en-US" smtClean="0"/>
              <a:t>6/7/2018</a:t>
            </a:fld>
            <a:endParaRPr lang="en-US" sz="1200">
              <a:solidFill>
                <a:schemeClr val="bg2">
                  <a:shade val="50000"/>
                </a:scheme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kumimoji="0" lang="en-US" sz="1200">
              <a:solidFill>
                <a:schemeClr val="bg2">
                  <a:shade val="50000"/>
                </a:schemeClr>
              </a:solidFill>
              <a:effectLst/>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lgn="ctr" eaLnBrk="1" latinLnBrk="0" hangingPunct="1"/>
            <a:fld id="{6294C92D-0306-4E69-9CD3-20855E849650}" type="slidenum">
              <a:rPr kumimoji="0" lang="en-US" smtClean="0"/>
              <a:t>‹#›</a:t>
            </a:fld>
            <a:endParaRPr kumimoji="0" lang="en-US" sz="1200">
              <a:solidFill>
                <a:schemeClr val="bg2">
                  <a:shade val="50000"/>
                </a:schemeClr>
              </a:solidFill>
              <a:effectLst/>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4"/>
          <p:cNvSpPr>
            <a:spLocks noChangeArrowheads="1"/>
          </p:cNvSpPr>
          <p:nvPr userDrawn="1"/>
        </p:nvSpPr>
        <p:spPr bwMode="auto">
          <a:xfrm>
            <a:off x="109538" y="6492875"/>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endParaRPr lang="en-US" sz="1400">
              <a:effectLst>
                <a:outerShdw blurRad="38100" dist="38100" dir="2700000" algn="tl">
                  <a:srgbClr val="050595"/>
                </a:outerShdw>
              </a:effectLst>
              <a:latin typeface="Garamond" pitchFamily="18" charset="0"/>
            </a:endParaRPr>
          </a:p>
        </p:txBody>
      </p:sp>
      <p:pic>
        <p:nvPicPr>
          <p:cNvPr id="14" name="Picture 13">
            <a:extLst>
              <a:ext uri="{FF2B5EF4-FFF2-40B4-BE49-F238E27FC236}">
                <a16:creationId xmlns="" xmlns:a16="http://schemas.microsoft.com/office/drawing/2014/main" id="{38057F9A-7F85-4693-AB6A-009C29E1D57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3665" y="6019800"/>
            <a:ext cx="843661" cy="926925"/>
          </a:xfrm>
          <a:prstGeom prst="rect">
            <a:avLst/>
          </a:prstGeom>
        </p:spPr>
      </p:pic>
    </p:spTree>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 id="2147484143" r:id="rId4"/>
    <p:sldLayoutId id="2147484144" r:id="rId5"/>
    <p:sldLayoutId id="2147484145" r:id="rId6"/>
    <p:sldLayoutId id="2147484146" r:id="rId7"/>
    <p:sldLayoutId id="2147484147" r:id="rId8"/>
    <p:sldLayoutId id="2147484148" r:id="rId9"/>
    <p:sldLayoutId id="2147484149" r:id="rId10"/>
    <p:sldLayoutId id="2147484150" r:id="rId11"/>
  </p:sldLayoutIdLst>
  <p:transition>
    <p:fade/>
  </p:transition>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file:///I:\IDRA\HB5_SBOEDecisionPoints.pdf" TargetMode="External"/><Relationship Id="rId1" Type="http://schemas.openxmlformats.org/officeDocument/2006/relationships/slideLayout" Target="../slideLayouts/slideLayout19.xml"/><Relationship Id="rId5" Type="http://schemas.openxmlformats.org/officeDocument/2006/relationships/image" Target="../media/image26.pn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http://budurl.com/IDRAeNtrk2" TargetMode="External"/><Relationship Id="rId1" Type="http://schemas.openxmlformats.org/officeDocument/2006/relationships/slideLayout" Target="../slideLayouts/slideLayout19.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hyperlink" Target="http://www.idra.org/Receive_IDRA_News/"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www.linkedin.com/company/interculturaldevelopment-researchassociation" TargetMode="External"/><Relationship Id="rId13" Type="http://schemas.openxmlformats.org/officeDocument/2006/relationships/image" Target="../media/image37.jpeg"/><Relationship Id="rId18" Type="http://schemas.openxmlformats.org/officeDocument/2006/relationships/image" Target="../media/image42.jpeg"/><Relationship Id="rId3" Type="http://schemas.openxmlformats.org/officeDocument/2006/relationships/image" Target="../media/image31.png"/><Relationship Id="rId7" Type="http://schemas.openxmlformats.org/officeDocument/2006/relationships/image" Target="../media/image33.pn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image" Target="../media/image30.png"/><Relationship Id="rId16" Type="http://schemas.openxmlformats.org/officeDocument/2006/relationships/image" Target="../media/image40.png"/><Relationship Id="rId1" Type="http://schemas.openxmlformats.org/officeDocument/2006/relationships/slideLayout" Target="../slideLayouts/slideLayout20.xml"/><Relationship Id="rId6" Type="http://schemas.openxmlformats.org/officeDocument/2006/relationships/hyperlink" Target="http://www.facebook.com/IDRAed" TargetMode="External"/><Relationship Id="rId11" Type="http://schemas.openxmlformats.org/officeDocument/2006/relationships/image" Target="../media/image35.png"/><Relationship Id="rId5" Type="http://schemas.openxmlformats.org/officeDocument/2006/relationships/image" Target="../media/image32.png"/><Relationship Id="rId15" Type="http://schemas.openxmlformats.org/officeDocument/2006/relationships/image" Target="../media/image39.png"/><Relationship Id="rId10" Type="http://schemas.openxmlformats.org/officeDocument/2006/relationships/hyperlink" Target="http://www.pinterest.com/idraedu" TargetMode="External"/><Relationship Id="rId19" Type="http://schemas.openxmlformats.org/officeDocument/2006/relationships/hyperlink" Target="http://budurl.com/IDRAsubscribe" TargetMode="External"/><Relationship Id="rId4" Type="http://schemas.openxmlformats.org/officeDocument/2006/relationships/hyperlink" Target="http://www.twitter.com/IDRAedu" TargetMode="External"/><Relationship Id="rId9" Type="http://schemas.openxmlformats.org/officeDocument/2006/relationships/image" Target="../media/image34.png"/><Relationship Id="rId1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wmf"/><Relationship Id="rId1" Type="http://schemas.openxmlformats.org/officeDocument/2006/relationships/slideLayout" Target="../slideLayouts/slideLayout2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wmf"/></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wmf"/><Relationship Id="rId1" Type="http://schemas.openxmlformats.org/officeDocument/2006/relationships/slideLayout" Target="../slideLayouts/slideLayout2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wmf"/></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4D97DCA2-04ED-495C-A0BF-D85635EAC888}"/>
              </a:ext>
            </a:extLst>
          </p:cNvPr>
          <p:cNvSpPr/>
          <p:nvPr/>
        </p:nvSpPr>
        <p:spPr bwMode="auto">
          <a:xfrm>
            <a:off x="7924800" y="5662859"/>
            <a:ext cx="1143000" cy="1121173"/>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7" name="Rectangle: Rounded Corners 6">
            <a:extLst>
              <a:ext uri="{FF2B5EF4-FFF2-40B4-BE49-F238E27FC236}">
                <a16:creationId xmlns="" xmlns:a16="http://schemas.microsoft.com/office/drawing/2014/main" id="{8F308327-04D4-4772-A83D-34EA666332ED}"/>
              </a:ext>
            </a:extLst>
          </p:cNvPr>
          <p:cNvSpPr/>
          <p:nvPr/>
        </p:nvSpPr>
        <p:spPr bwMode="auto">
          <a:xfrm>
            <a:off x="228600" y="806777"/>
            <a:ext cx="8686762" cy="1631623"/>
          </a:xfrm>
          <a:prstGeom prst="roundRect">
            <a:avLst/>
          </a:prstGeom>
          <a:solidFill>
            <a:srgbClr val="546D7A">
              <a:alpha val="64000"/>
            </a:srgbClr>
          </a:solidFill>
          <a:ln>
            <a:noFill/>
          </a:ln>
        </p:spPr>
        <p:style>
          <a:lnRef idx="0">
            <a:scrgbClr r="0" g="0" b="0"/>
          </a:lnRef>
          <a:fillRef idx="0">
            <a:scrgbClr r="0" g="0" b="0"/>
          </a:fillRef>
          <a:effectRef idx="0">
            <a:scrgbClr r="0" g="0" b="0"/>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4" name="Title 3"/>
          <p:cNvSpPr>
            <a:spLocks noGrp="1"/>
          </p:cNvSpPr>
          <p:nvPr>
            <p:ph type="ctrTitle"/>
          </p:nvPr>
        </p:nvSpPr>
        <p:spPr>
          <a:xfrm>
            <a:off x="457200" y="806778"/>
            <a:ext cx="8229601" cy="1523495"/>
          </a:xfrm>
        </p:spPr>
        <p:txBody>
          <a:bodyPr>
            <a:normAutofit fontScale="90000"/>
          </a:bodyPr>
          <a:lstStyle/>
          <a:p>
            <a:pPr>
              <a:lnSpc>
                <a:spcPct val="100000"/>
              </a:lnSpc>
              <a:spcBef>
                <a:spcPts val="600"/>
              </a:spcBef>
              <a:spcAft>
                <a:spcPts val="600"/>
              </a:spcAft>
            </a:pPr>
            <a:r>
              <a:rPr lang="en-US" sz="3600" b="1" cap="none" dirty="0">
                <a:solidFill>
                  <a:schemeClr val="tx1"/>
                </a:solidFill>
              </a:rPr>
              <a:t>What Parents Need to Know About </a:t>
            </a:r>
            <a:br>
              <a:rPr lang="en-US" sz="3600" b="1" cap="none" dirty="0">
                <a:solidFill>
                  <a:schemeClr val="tx1"/>
                </a:solidFill>
              </a:rPr>
            </a:br>
            <a:r>
              <a:rPr lang="en-US" sz="3600" b="1" cap="none" dirty="0">
                <a:solidFill>
                  <a:schemeClr val="tx1"/>
                </a:solidFill>
              </a:rPr>
              <a:t>Texas Graduation Requirements</a:t>
            </a:r>
            <a:r>
              <a:rPr lang="en-US" sz="3100" b="1" cap="none" dirty="0"/>
              <a:t/>
            </a:r>
            <a:br>
              <a:rPr lang="en-US" sz="3100" b="1" cap="none" dirty="0"/>
            </a:br>
            <a:r>
              <a:rPr lang="es-ES" sz="2700" b="1" cap="none" dirty="0">
                <a:solidFill>
                  <a:schemeClr val="accent1">
                    <a:lumMod val="40000"/>
                    <a:lumOff val="60000"/>
                  </a:schemeClr>
                </a:solidFill>
              </a:rPr>
              <a:t>Lo que los Padres Deben Saber sobre los </a:t>
            </a:r>
            <a:r>
              <a:rPr lang="es-ES" sz="2700" b="1" dirty="0">
                <a:solidFill>
                  <a:schemeClr val="accent1">
                    <a:lumMod val="40000"/>
                    <a:lumOff val="60000"/>
                  </a:schemeClr>
                </a:solidFill>
              </a:rPr>
              <a:t>Requisitos de Graduación </a:t>
            </a:r>
            <a:r>
              <a:rPr lang="es-ES" sz="2700" b="1" cap="none" dirty="0">
                <a:solidFill>
                  <a:schemeClr val="accent1">
                    <a:lumMod val="40000"/>
                    <a:lumOff val="60000"/>
                  </a:schemeClr>
                </a:solidFill>
              </a:rPr>
              <a:t>en Texas</a:t>
            </a:r>
            <a:endParaRPr lang="en-US" sz="2700" b="1" cap="none" dirty="0">
              <a:solidFill>
                <a:schemeClr val="accent1">
                  <a:lumMod val="40000"/>
                  <a:lumOff val="60000"/>
                </a:schemeClr>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1643" y="2362200"/>
            <a:ext cx="5867400" cy="419100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7924800" y="6553200"/>
            <a:ext cx="1143000" cy="230832"/>
          </a:xfrm>
          <a:prstGeom prst="rect">
            <a:avLst/>
          </a:prstGeom>
          <a:noFill/>
        </p:spPr>
        <p:txBody>
          <a:bodyPr wrap="square" rtlCol="0">
            <a:spAutoFit/>
          </a:bodyPr>
          <a:lstStyle/>
          <a:p>
            <a:pPr algn="ctr"/>
            <a:r>
              <a:rPr lang="en-US" sz="900" b="1" dirty="0">
                <a:solidFill>
                  <a:srgbClr val="819ADF"/>
                </a:solidFill>
              </a:rPr>
              <a:t>June 2018</a:t>
            </a:r>
          </a:p>
        </p:txBody>
      </p:sp>
      <p:pic>
        <p:nvPicPr>
          <p:cNvPr id="10" name="Picture 9">
            <a:extLst>
              <a:ext uri="{FF2B5EF4-FFF2-40B4-BE49-F238E27FC236}">
                <a16:creationId xmlns="" xmlns:a16="http://schemas.microsoft.com/office/drawing/2014/main" id="{B95C1A32-E762-4D8E-B8BB-39CED1672A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38" y="5662859"/>
            <a:ext cx="914324" cy="1005757"/>
          </a:xfrm>
          <a:prstGeom prst="rect">
            <a:avLst/>
          </a:prstGeom>
        </p:spPr>
      </p:pic>
    </p:spTree>
    <p:extLst>
      <p:ext uri="{BB962C8B-B14F-4D97-AF65-F5344CB8AC3E}">
        <p14:creationId xmlns:p14="http://schemas.microsoft.com/office/powerpoint/2010/main" val="358616246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30300" y="4859282"/>
            <a:ext cx="2070101" cy="1077218"/>
          </a:xfrm>
          <a:prstGeom prst="rect">
            <a:avLst/>
          </a:prstGeom>
          <a:solidFill>
            <a:srgbClr val="546D7A"/>
          </a:solidFill>
          <a:effectLst>
            <a:glow rad="139700">
              <a:schemeClr val="accent2">
                <a:satMod val="175000"/>
                <a:alpha val="40000"/>
              </a:schemeClr>
            </a:glow>
            <a:innerShdw blurRad="63500" dist="50800" dir="27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en-US" sz="1600" b="1" dirty="0">
                <a:solidFill>
                  <a:schemeClr val="bg1"/>
                </a:solidFill>
              </a:rPr>
              <a:t>Multidisciplinary Studies</a:t>
            </a:r>
          </a:p>
          <a:p>
            <a:pPr algn="ctr">
              <a:defRPr/>
            </a:pPr>
            <a:r>
              <a:rPr lang="en-US" sz="1600" b="1" i="1" dirty="0">
                <a:solidFill>
                  <a:schemeClr val="bg1">
                    <a:lumMod val="85000"/>
                  </a:schemeClr>
                </a:solidFill>
              </a:rPr>
              <a:t>Estudios Multidisciplinarios</a:t>
            </a:r>
            <a:endParaRPr lang="en-US" sz="1600" b="1" i="1" dirty="0">
              <a:solidFill>
                <a:schemeClr val="bg1"/>
              </a:solidFill>
              <a:latin typeface="+mj-lt"/>
            </a:endParaRPr>
          </a:p>
        </p:txBody>
      </p:sp>
      <p:cxnSp>
        <p:nvCxnSpPr>
          <p:cNvPr id="24" name="Straight Arrow Connector 23"/>
          <p:cNvCxnSpPr>
            <a:stCxn id="32" idx="2"/>
            <a:endCxn id="35" idx="0"/>
          </p:cNvCxnSpPr>
          <p:nvPr/>
        </p:nvCxnSpPr>
        <p:spPr>
          <a:xfrm>
            <a:off x="6726656" y="3124945"/>
            <a:ext cx="1588175" cy="1741437"/>
          </a:xfrm>
          <a:prstGeom prst="straightConnector1">
            <a:avLst/>
          </a:prstGeom>
          <a:ln w="28575">
            <a:headEnd type="none" w="med" len="med"/>
            <a:tailEnd type="triangle" w="med" len="med"/>
          </a:ln>
        </p:spPr>
        <p:style>
          <a:lnRef idx="2">
            <a:schemeClr val="accent3"/>
          </a:lnRef>
          <a:fillRef idx="0">
            <a:schemeClr val="accent3"/>
          </a:fillRef>
          <a:effectRef idx="1">
            <a:schemeClr val="accent3"/>
          </a:effectRef>
          <a:fontRef idx="minor">
            <a:schemeClr val="tx1"/>
          </a:fontRef>
        </p:style>
      </p:cxnSp>
      <p:sp>
        <p:nvSpPr>
          <p:cNvPr id="32" name="TextBox 31"/>
          <p:cNvSpPr txBox="1"/>
          <p:nvPr/>
        </p:nvSpPr>
        <p:spPr>
          <a:xfrm>
            <a:off x="4614111" y="2509392"/>
            <a:ext cx="4225089" cy="615553"/>
          </a:xfrm>
          <a:prstGeom prst="rect">
            <a:avLst/>
          </a:prstGeom>
          <a:solidFill>
            <a:srgbClr val="546D7A"/>
          </a:solidFill>
          <a:effectLst>
            <a:innerShdw blurRad="63500" dist="50800" dir="27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en-US" sz="2000" b="1" dirty="0">
                <a:solidFill>
                  <a:schemeClr val="bg1"/>
                </a:solidFill>
                <a:latin typeface="+mj-lt"/>
              </a:rPr>
              <a:t>Endorsement </a:t>
            </a:r>
            <a:r>
              <a:rPr lang="en-US" sz="1400" b="1" dirty="0">
                <a:solidFill>
                  <a:schemeClr val="bg1"/>
                </a:solidFill>
                <a:latin typeface="+mj-lt"/>
              </a:rPr>
              <a:t>= 4 credits</a:t>
            </a:r>
          </a:p>
          <a:p>
            <a:pPr algn="ctr">
              <a:defRPr/>
            </a:pPr>
            <a:r>
              <a:rPr lang="en-US" sz="1400" b="1" i="1" dirty="0">
                <a:solidFill>
                  <a:schemeClr val="bg1">
                    <a:lumMod val="85000"/>
                  </a:schemeClr>
                </a:solidFill>
              </a:rPr>
              <a:t>Especialidades = 4 créditos</a:t>
            </a:r>
          </a:p>
        </p:txBody>
      </p:sp>
      <p:sp>
        <p:nvSpPr>
          <p:cNvPr id="33" name="TextBox 32"/>
          <p:cNvSpPr txBox="1"/>
          <p:nvPr/>
        </p:nvSpPr>
        <p:spPr>
          <a:xfrm>
            <a:off x="4712981" y="4866382"/>
            <a:ext cx="1321162" cy="1077218"/>
          </a:xfrm>
          <a:prstGeom prst="rect">
            <a:avLst/>
          </a:prstGeom>
          <a:solidFill>
            <a:srgbClr val="546D7A"/>
          </a:solidFill>
          <a:effectLst>
            <a:innerShdw blurRad="63500" dist="50800" dir="27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en-US" sz="1600" b="1" dirty="0">
                <a:solidFill>
                  <a:schemeClr val="bg1"/>
                </a:solidFill>
              </a:rPr>
              <a:t>Business &amp; Industry</a:t>
            </a:r>
            <a:r>
              <a:rPr lang="en-US" sz="1600" b="1" dirty="0">
                <a:solidFill>
                  <a:srgbClr val="C00000"/>
                </a:solidFill>
              </a:rPr>
              <a:t>*</a:t>
            </a:r>
            <a:r>
              <a:rPr lang="en-US" sz="1600" b="1" dirty="0">
                <a:solidFill>
                  <a:schemeClr val="bg1">
                    <a:lumMod val="85000"/>
                  </a:schemeClr>
                </a:solidFill>
              </a:rPr>
              <a:t> </a:t>
            </a:r>
            <a:r>
              <a:rPr lang="en-US" sz="1600" b="1" i="1" dirty="0" err="1">
                <a:solidFill>
                  <a:schemeClr val="bg1">
                    <a:lumMod val="85000"/>
                  </a:schemeClr>
                </a:solidFill>
              </a:rPr>
              <a:t>Negocios</a:t>
            </a:r>
            <a:r>
              <a:rPr lang="en-US" sz="1600" b="1" i="1" dirty="0">
                <a:solidFill>
                  <a:schemeClr val="bg1">
                    <a:lumMod val="85000"/>
                  </a:schemeClr>
                </a:solidFill>
              </a:rPr>
              <a:t> e </a:t>
            </a:r>
            <a:r>
              <a:rPr lang="en-US" sz="1600" b="1" i="1" dirty="0" err="1">
                <a:solidFill>
                  <a:schemeClr val="bg1">
                    <a:lumMod val="85000"/>
                  </a:schemeClr>
                </a:solidFill>
              </a:rPr>
              <a:t>Industrias</a:t>
            </a:r>
            <a:r>
              <a:rPr lang="en-US" sz="1600" b="1" i="1" dirty="0">
                <a:solidFill>
                  <a:schemeClr val="bg1"/>
                </a:solidFill>
              </a:rPr>
              <a:t> </a:t>
            </a:r>
            <a:endParaRPr lang="en-US" sz="1600" b="1" i="1" dirty="0">
              <a:solidFill>
                <a:schemeClr val="bg1"/>
              </a:solidFill>
              <a:latin typeface="+mj-lt"/>
            </a:endParaRPr>
          </a:p>
        </p:txBody>
      </p:sp>
      <p:sp>
        <p:nvSpPr>
          <p:cNvPr id="34" name="TextBox 33"/>
          <p:cNvSpPr txBox="1"/>
          <p:nvPr/>
        </p:nvSpPr>
        <p:spPr>
          <a:xfrm>
            <a:off x="6068236" y="4866382"/>
            <a:ext cx="1591684" cy="1077218"/>
          </a:xfrm>
          <a:prstGeom prst="rect">
            <a:avLst/>
          </a:prstGeom>
          <a:solidFill>
            <a:srgbClr val="546D7A"/>
          </a:solidFill>
          <a:effectLst>
            <a:innerShdw blurRad="63500" dist="50800" dir="27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en-US" sz="1600" b="1" dirty="0">
                <a:solidFill>
                  <a:schemeClr val="bg1"/>
                </a:solidFill>
              </a:rPr>
              <a:t>Arts &amp; Humanities</a:t>
            </a:r>
            <a:r>
              <a:rPr lang="en-US" sz="1600" b="1" dirty="0">
                <a:solidFill>
                  <a:srgbClr val="C00000"/>
                </a:solidFill>
              </a:rPr>
              <a:t>*</a:t>
            </a:r>
          </a:p>
          <a:p>
            <a:pPr algn="ctr">
              <a:defRPr/>
            </a:pPr>
            <a:r>
              <a:rPr lang="en-US" sz="1600" b="1" i="1" dirty="0">
                <a:solidFill>
                  <a:schemeClr val="bg1">
                    <a:lumMod val="85000"/>
                  </a:schemeClr>
                </a:solidFill>
              </a:rPr>
              <a:t>Artes y Humanidades</a:t>
            </a:r>
            <a:endParaRPr lang="en-US" sz="1600" b="1" i="1" dirty="0">
              <a:solidFill>
                <a:schemeClr val="bg1"/>
              </a:solidFill>
              <a:latin typeface="+mj-lt"/>
            </a:endParaRPr>
          </a:p>
        </p:txBody>
      </p:sp>
      <p:sp>
        <p:nvSpPr>
          <p:cNvPr id="35" name="TextBox 34"/>
          <p:cNvSpPr txBox="1"/>
          <p:nvPr/>
        </p:nvSpPr>
        <p:spPr>
          <a:xfrm>
            <a:off x="7696200" y="4866382"/>
            <a:ext cx="1237261" cy="1077218"/>
          </a:xfrm>
          <a:prstGeom prst="rect">
            <a:avLst/>
          </a:prstGeom>
          <a:solidFill>
            <a:srgbClr val="546D7A"/>
          </a:solidFill>
          <a:effectLst>
            <a:innerShdw blurRad="63500" dist="50800" dir="27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en-US" sz="1600" b="1" dirty="0">
                <a:solidFill>
                  <a:schemeClr val="bg1"/>
                </a:solidFill>
              </a:rPr>
              <a:t>Public Service</a:t>
            </a:r>
            <a:r>
              <a:rPr lang="en-US" sz="1600" b="1" dirty="0">
                <a:solidFill>
                  <a:srgbClr val="C00000"/>
                </a:solidFill>
              </a:rPr>
              <a:t>*</a:t>
            </a:r>
          </a:p>
          <a:p>
            <a:pPr algn="ctr">
              <a:defRPr/>
            </a:pPr>
            <a:r>
              <a:rPr lang="en-US" sz="1600" b="1" dirty="0">
                <a:solidFill>
                  <a:schemeClr val="bg1"/>
                </a:solidFill>
              </a:rPr>
              <a:t> </a:t>
            </a:r>
            <a:r>
              <a:rPr lang="en-US" sz="1600" b="1" i="1" dirty="0">
                <a:solidFill>
                  <a:schemeClr val="bg1">
                    <a:lumMod val="85000"/>
                  </a:schemeClr>
                </a:solidFill>
              </a:rPr>
              <a:t>Servicios Públicos</a:t>
            </a:r>
          </a:p>
        </p:txBody>
      </p:sp>
      <p:sp>
        <p:nvSpPr>
          <p:cNvPr id="36" name="TextBox 35"/>
          <p:cNvSpPr txBox="1"/>
          <p:nvPr/>
        </p:nvSpPr>
        <p:spPr>
          <a:xfrm>
            <a:off x="3281754" y="4853629"/>
            <a:ext cx="1370457" cy="1077218"/>
          </a:xfrm>
          <a:prstGeom prst="rect">
            <a:avLst/>
          </a:prstGeom>
          <a:solidFill>
            <a:srgbClr val="546D7A"/>
          </a:solidFill>
          <a:effectLst>
            <a:innerShdw blurRad="63500" dist="50800" dir="27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endParaRPr lang="en-US" sz="1600" b="1" dirty="0">
              <a:solidFill>
                <a:schemeClr val="bg1"/>
              </a:solidFill>
            </a:endParaRPr>
          </a:p>
          <a:p>
            <a:pPr algn="ctr">
              <a:defRPr/>
            </a:pPr>
            <a:r>
              <a:rPr lang="en-US" sz="1600" b="1" dirty="0">
                <a:solidFill>
                  <a:schemeClr val="bg1"/>
                </a:solidFill>
              </a:rPr>
              <a:t>STEM</a:t>
            </a:r>
            <a:r>
              <a:rPr lang="en-US" sz="1600" b="1" dirty="0">
                <a:solidFill>
                  <a:srgbClr val="C00000"/>
                </a:solidFill>
              </a:rPr>
              <a:t>*</a:t>
            </a:r>
          </a:p>
          <a:p>
            <a:pPr algn="ctr">
              <a:defRPr/>
            </a:pPr>
            <a:r>
              <a:rPr lang="en-US" sz="1600" b="1" i="1" dirty="0">
                <a:solidFill>
                  <a:schemeClr val="bg1">
                    <a:lumMod val="85000"/>
                  </a:schemeClr>
                </a:solidFill>
              </a:rPr>
              <a:t>STEM**</a:t>
            </a:r>
            <a:endParaRPr lang="en-US" sz="1600" b="1" i="1" dirty="0">
              <a:solidFill>
                <a:srgbClr val="C00000"/>
              </a:solidFill>
            </a:endParaRPr>
          </a:p>
          <a:p>
            <a:pPr algn="ctr">
              <a:defRPr/>
            </a:pPr>
            <a:endParaRPr lang="en-US" sz="1600" b="1" dirty="0">
              <a:solidFill>
                <a:schemeClr val="bg1"/>
              </a:solidFill>
              <a:latin typeface="+mj-lt"/>
            </a:endParaRPr>
          </a:p>
        </p:txBody>
      </p:sp>
      <p:cxnSp>
        <p:nvCxnSpPr>
          <p:cNvPr id="39" name="Straight Arrow Connector 38"/>
          <p:cNvCxnSpPr>
            <a:stCxn id="32" idx="2"/>
            <a:endCxn id="34" idx="0"/>
          </p:cNvCxnSpPr>
          <p:nvPr/>
        </p:nvCxnSpPr>
        <p:spPr>
          <a:xfrm>
            <a:off x="6726656" y="3124945"/>
            <a:ext cx="137422" cy="1741437"/>
          </a:xfrm>
          <a:prstGeom prst="straightConnector1">
            <a:avLst/>
          </a:prstGeom>
          <a:ln w="28575">
            <a:headEnd type="none" w="med" len="med"/>
            <a:tailEnd type="triangle" w="med" len="med"/>
          </a:ln>
        </p:spPr>
        <p:style>
          <a:lnRef idx="2">
            <a:schemeClr val="accent3"/>
          </a:lnRef>
          <a:fillRef idx="0">
            <a:schemeClr val="accent3"/>
          </a:fillRef>
          <a:effectRef idx="1">
            <a:schemeClr val="accent3"/>
          </a:effectRef>
          <a:fontRef idx="minor">
            <a:schemeClr val="tx1"/>
          </a:fontRef>
        </p:style>
      </p:cxnSp>
      <p:cxnSp>
        <p:nvCxnSpPr>
          <p:cNvPr id="40" name="Straight Arrow Connector 39"/>
          <p:cNvCxnSpPr>
            <a:stCxn id="32" idx="2"/>
            <a:endCxn id="33" idx="0"/>
          </p:cNvCxnSpPr>
          <p:nvPr/>
        </p:nvCxnSpPr>
        <p:spPr>
          <a:xfrm flipH="1">
            <a:off x="5373562" y="3124945"/>
            <a:ext cx="1353094" cy="1741437"/>
          </a:xfrm>
          <a:prstGeom prst="straightConnector1">
            <a:avLst/>
          </a:prstGeom>
          <a:ln w="28575">
            <a:headEnd type="none" w="med" len="med"/>
            <a:tailEnd type="triangle" w="med" len="med"/>
          </a:ln>
        </p:spPr>
        <p:style>
          <a:lnRef idx="2">
            <a:schemeClr val="accent3"/>
          </a:lnRef>
          <a:fillRef idx="0">
            <a:schemeClr val="accent3"/>
          </a:fillRef>
          <a:effectRef idx="1">
            <a:schemeClr val="accent3"/>
          </a:effectRef>
          <a:fontRef idx="minor">
            <a:schemeClr val="tx1"/>
          </a:fontRef>
        </p:style>
      </p:cxnSp>
      <p:cxnSp>
        <p:nvCxnSpPr>
          <p:cNvPr id="43" name="Straight Arrow Connector 42"/>
          <p:cNvCxnSpPr>
            <a:stCxn id="32" idx="2"/>
            <a:endCxn id="8" idx="0"/>
          </p:cNvCxnSpPr>
          <p:nvPr/>
        </p:nvCxnSpPr>
        <p:spPr>
          <a:xfrm flipH="1">
            <a:off x="2165351" y="3124945"/>
            <a:ext cx="4561305" cy="1734337"/>
          </a:xfrm>
          <a:prstGeom prst="straightConnector1">
            <a:avLst/>
          </a:prstGeom>
          <a:ln w="38100">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50" name="Straight Arrow Connector 49"/>
          <p:cNvCxnSpPr>
            <a:stCxn id="32" idx="2"/>
            <a:endCxn id="36" idx="0"/>
          </p:cNvCxnSpPr>
          <p:nvPr/>
        </p:nvCxnSpPr>
        <p:spPr>
          <a:xfrm flipH="1">
            <a:off x="3966983" y="3124945"/>
            <a:ext cx="2759673" cy="1728684"/>
          </a:xfrm>
          <a:prstGeom prst="straightConnector1">
            <a:avLst/>
          </a:prstGeom>
          <a:ln w="28575">
            <a:headEnd type="none" w="med" len="med"/>
            <a:tailEnd type="triangle" w="med" len="med"/>
          </a:ln>
        </p:spPr>
        <p:style>
          <a:lnRef idx="2">
            <a:schemeClr val="accent3"/>
          </a:lnRef>
          <a:fillRef idx="0">
            <a:schemeClr val="accent3"/>
          </a:fillRef>
          <a:effectRef idx="1">
            <a:schemeClr val="accent3"/>
          </a:effectRef>
          <a:fontRef idx="minor">
            <a:schemeClr val="tx1"/>
          </a:fontRef>
        </p:style>
      </p:cxnSp>
      <p:sp>
        <p:nvSpPr>
          <p:cNvPr id="46" name="TextBox 45"/>
          <p:cNvSpPr txBox="1"/>
          <p:nvPr/>
        </p:nvSpPr>
        <p:spPr>
          <a:xfrm>
            <a:off x="4948004" y="6172199"/>
            <a:ext cx="3994982" cy="507831"/>
          </a:xfrm>
          <a:prstGeom prst="rect">
            <a:avLst/>
          </a:prstGeom>
          <a:solidFill>
            <a:schemeClr val="bg2"/>
          </a:solidFill>
          <a:effectLst>
            <a:softEdge rad="63500"/>
          </a:effectLst>
        </p:spPr>
        <p:txBody>
          <a:bodyPr wrap="square">
            <a:spAutoFit/>
          </a:bodyPr>
          <a:lstStyle/>
          <a:p>
            <a:pPr>
              <a:spcAft>
                <a:spcPts val="600"/>
              </a:spcAft>
              <a:defRPr/>
            </a:pPr>
            <a:r>
              <a:rPr lang="en-US" sz="1050" b="1" dirty="0">
                <a:solidFill>
                  <a:srgbClr val="C00000"/>
                </a:solidFill>
              </a:rPr>
              <a:t>* May not be offered in your school district</a:t>
            </a:r>
          </a:p>
          <a:p>
            <a:pPr>
              <a:spcAft>
                <a:spcPts val="600"/>
              </a:spcAft>
              <a:defRPr/>
            </a:pPr>
            <a:r>
              <a:rPr lang="es-ES" sz="1050" b="1" i="1" dirty="0">
                <a:solidFill>
                  <a:schemeClr val="accent3">
                    <a:lumMod val="50000"/>
                  </a:schemeClr>
                </a:solidFill>
              </a:rPr>
              <a:t>** Es posible que no se ofrezca en su distrito escolar</a:t>
            </a:r>
            <a:endParaRPr lang="en-US" sz="1050" b="1" i="1" dirty="0">
              <a:solidFill>
                <a:schemeClr val="accent3">
                  <a:lumMod val="50000"/>
                </a:schemeClr>
              </a:solidFill>
            </a:endParaRPr>
          </a:p>
        </p:txBody>
      </p:sp>
      <p:sp>
        <p:nvSpPr>
          <p:cNvPr id="58" name="TextBox 57"/>
          <p:cNvSpPr txBox="1"/>
          <p:nvPr/>
        </p:nvSpPr>
        <p:spPr>
          <a:xfrm>
            <a:off x="1031875" y="1371600"/>
            <a:ext cx="7731125" cy="1077218"/>
          </a:xfrm>
          <a:prstGeom prst="rect">
            <a:avLst/>
          </a:prstGeom>
          <a:noFill/>
        </p:spPr>
        <p:txBody>
          <a:bodyPr wrap="square" rtlCol="0">
            <a:spAutoFit/>
          </a:bodyPr>
          <a:lstStyle/>
          <a:p>
            <a:pPr>
              <a:spcAft>
                <a:spcPts val="1200"/>
              </a:spcAft>
            </a:pPr>
            <a:r>
              <a:rPr lang="en-US" dirty="0"/>
              <a:t>There are five endorsements students can chose from.</a:t>
            </a:r>
          </a:p>
          <a:p>
            <a:pPr>
              <a:spcAft>
                <a:spcPts val="1200"/>
              </a:spcAft>
            </a:pPr>
            <a:r>
              <a:rPr lang="en-US" dirty="0"/>
              <a:t>But school districts only have to offer the </a:t>
            </a:r>
            <a:r>
              <a:rPr lang="en-US" b="1" dirty="0"/>
              <a:t>Multidisciplinary Studies </a:t>
            </a:r>
            <a:r>
              <a:rPr lang="en-US" dirty="0"/>
              <a:t>endorsement.</a:t>
            </a:r>
          </a:p>
        </p:txBody>
      </p:sp>
      <p:sp>
        <p:nvSpPr>
          <p:cNvPr id="16" name="Title 1"/>
          <p:cNvSpPr>
            <a:spLocks noGrp="1"/>
          </p:cNvSpPr>
          <p:nvPr>
            <p:ph type="title"/>
          </p:nvPr>
        </p:nvSpPr>
        <p:spPr>
          <a:xfrm>
            <a:off x="1031875" y="274638"/>
            <a:ext cx="7901813" cy="1173162"/>
          </a:xfrm>
        </p:spPr>
        <p:txBody>
          <a:bodyPr>
            <a:noAutofit/>
          </a:bodyPr>
          <a:lstStyle/>
          <a:p>
            <a:r>
              <a:rPr lang="en-US" sz="2400" b="1" dirty="0">
                <a:solidFill>
                  <a:schemeClr val="bg2">
                    <a:lumMod val="25000"/>
                  </a:schemeClr>
                </a:solidFill>
                <a:effectLst>
                  <a:outerShdw blurRad="38100" dist="38100" dir="2700000" algn="tl">
                    <a:srgbClr val="000000">
                      <a:alpha val="43137"/>
                    </a:srgbClr>
                  </a:outerShdw>
                </a:effectLst>
              </a:rPr>
              <a:t>The Endorsement is an additional 4 credits</a:t>
            </a:r>
            <a:br>
              <a:rPr lang="en-US" sz="2400" b="1" dirty="0">
                <a:solidFill>
                  <a:schemeClr val="bg2">
                    <a:lumMod val="25000"/>
                  </a:schemeClr>
                </a:solidFill>
                <a:effectLst>
                  <a:outerShdw blurRad="38100" dist="38100" dir="2700000" algn="tl">
                    <a:srgbClr val="000000">
                      <a:alpha val="43137"/>
                    </a:srgbClr>
                  </a:outerShdw>
                </a:effectLst>
              </a:rPr>
            </a:br>
            <a:r>
              <a:rPr lang="es-ES" sz="2400" b="1" i="1" dirty="0">
                <a:solidFill>
                  <a:schemeClr val="accent3">
                    <a:lumMod val="50000"/>
                  </a:schemeClr>
                </a:solidFill>
                <a:effectLst>
                  <a:outerShdw blurRad="38100" dist="38100" dir="2700000" algn="tl">
                    <a:srgbClr val="000000">
                      <a:alpha val="43137"/>
                    </a:srgbClr>
                  </a:outerShdw>
                </a:effectLst>
              </a:rPr>
              <a:t>Las Especialidades consisten de 4 créditos adicionales</a:t>
            </a:r>
            <a:endParaRPr lang="en-US" sz="2400" b="1" i="1" dirty="0">
              <a:solidFill>
                <a:schemeClr val="accent3">
                  <a:lumMod val="50000"/>
                </a:schemeClr>
              </a:solidFill>
              <a:effectLst>
                <a:outerShdw blurRad="38100" dist="38100" dir="2700000" algn="tl">
                  <a:srgbClr val="000000">
                    <a:alpha val="43137"/>
                  </a:srgbClr>
                </a:outerShdw>
              </a:effectLst>
            </a:endParaRPr>
          </a:p>
        </p:txBody>
      </p:sp>
      <p:sp>
        <p:nvSpPr>
          <p:cNvPr id="17" name="TextBox 16"/>
          <p:cNvSpPr txBox="1"/>
          <p:nvPr/>
        </p:nvSpPr>
        <p:spPr>
          <a:xfrm>
            <a:off x="1031874" y="2448818"/>
            <a:ext cx="4225926" cy="1815882"/>
          </a:xfrm>
          <a:prstGeom prst="rect">
            <a:avLst/>
          </a:prstGeom>
          <a:noFill/>
        </p:spPr>
        <p:txBody>
          <a:bodyPr wrap="square" rtlCol="0">
            <a:spAutoFit/>
          </a:bodyPr>
          <a:lstStyle/>
          <a:p>
            <a:pPr>
              <a:spcAft>
                <a:spcPts val="0"/>
              </a:spcAft>
            </a:pPr>
            <a:r>
              <a:rPr lang="en-US" sz="1700" i="1" dirty="0">
                <a:solidFill>
                  <a:schemeClr val="accent5">
                    <a:lumMod val="75000"/>
                  </a:schemeClr>
                </a:solidFill>
              </a:rPr>
              <a:t>Hay cinco (5) especialidades de </a:t>
            </a:r>
            <a:r>
              <a:rPr lang="en-US" sz="1700" i="1" dirty="0" err="1">
                <a:solidFill>
                  <a:schemeClr val="accent5">
                    <a:lumMod val="75000"/>
                  </a:schemeClr>
                </a:solidFill>
              </a:rPr>
              <a:t>las</a:t>
            </a:r>
            <a:r>
              <a:rPr lang="en-US" sz="1700" i="1" dirty="0">
                <a:solidFill>
                  <a:schemeClr val="accent5">
                    <a:lumMod val="75000"/>
                  </a:schemeClr>
                </a:solidFill>
              </a:rPr>
              <a:t> </a:t>
            </a:r>
          </a:p>
          <a:p>
            <a:pPr>
              <a:spcAft>
                <a:spcPts val="0"/>
              </a:spcAft>
            </a:pPr>
            <a:r>
              <a:rPr lang="en-US" sz="1700" i="1" dirty="0">
                <a:solidFill>
                  <a:schemeClr val="accent5">
                    <a:lumMod val="75000"/>
                  </a:schemeClr>
                </a:solidFill>
              </a:rPr>
              <a:t>que los estudiantes </a:t>
            </a:r>
            <a:r>
              <a:rPr lang="en-US" sz="1700" i="1" dirty="0" err="1">
                <a:solidFill>
                  <a:schemeClr val="accent5">
                    <a:lumMod val="75000"/>
                  </a:schemeClr>
                </a:solidFill>
              </a:rPr>
              <a:t>pueden</a:t>
            </a:r>
            <a:r>
              <a:rPr lang="en-US" sz="1700" i="1" dirty="0">
                <a:solidFill>
                  <a:schemeClr val="accent5">
                    <a:lumMod val="75000"/>
                  </a:schemeClr>
                </a:solidFill>
              </a:rPr>
              <a:t> </a:t>
            </a:r>
          </a:p>
          <a:p>
            <a:pPr>
              <a:spcAft>
                <a:spcPts val="1200"/>
              </a:spcAft>
            </a:pPr>
            <a:r>
              <a:rPr lang="en-US" sz="1700" i="1" dirty="0" err="1">
                <a:solidFill>
                  <a:schemeClr val="accent5">
                    <a:lumMod val="75000"/>
                  </a:schemeClr>
                </a:solidFill>
              </a:rPr>
              <a:t>seleccionar</a:t>
            </a:r>
            <a:r>
              <a:rPr lang="en-US" sz="1700" i="1" dirty="0">
                <a:solidFill>
                  <a:schemeClr val="accent5">
                    <a:lumMod val="75000"/>
                  </a:schemeClr>
                </a:solidFill>
              </a:rPr>
              <a:t>.</a:t>
            </a:r>
          </a:p>
          <a:p>
            <a:pPr>
              <a:spcAft>
                <a:spcPts val="0"/>
              </a:spcAft>
            </a:pPr>
            <a:r>
              <a:rPr lang="en-US" sz="1700" i="1" dirty="0">
                <a:solidFill>
                  <a:schemeClr val="accent5">
                    <a:lumMod val="75000"/>
                  </a:schemeClr>
                </a:solidFill>
              </a:rPr>
              <a:t>Pero los </a:t>
            </a:r>
            <a:r>
              <a:rPr lang="en-US" sz="1700" i="1" dirty="0" err="1">
                <a:solidFill>
                  <a:schemeClr val="accent5">
                    <a:lumMod val="75000"/>
                  </a:schemeClr>
                </a:solidFill>
              </a:rPr>
              <a:t>distritos</a:t>
            </a:r>
            <a:r>
              <a:rPr lang="en-US" sz="1700" i="1" dirty="0">
                <a:solidFill>
                  <a:schemeClr val="accent5">
                    <a:lumMod val="75000"/>
                  </a:schemeClr>
                </a:solidFill>
              </a:rPr>
              <a:t> solo deberán ofrecer el plan de especialidades de </a:t>
            </a:r>
          </a:p>
          <a:p>
            <a:pPr>
              <a:spcAft>
                <a:spcPts val="1200"/>
              </a:spcAft>
            </a:pPr>
            <a:r>
              <a:rPr lang="en-US" sz="1700" b="1" i="1" dirty="0" err="1">
                <a:solidFill>
                  <a:schemeClr val="accent5">
                    <a:lumMod val="75000"/>
                  </a:schemeClr>
                </a:solidFill>
              </a:rPr>
              <a:t>Estudios</a:t>
            </a:r>
            <a:r>
              <a:rPr lang="en-US" sz="1700" b="1" i="1" dirty="0">
                <a:solidFill>
                  <a:schemeClr val="accent5">
                    <a:lumMod val="75000"/>
                  </a:schemeClr>
                </a:solidFill>
              </a:rPr>
              <a:t> Multidisciplinarios</a:t>
            </a:r>
            <a:r>
              <a:rPr lang="en-US" sz="1700" i="1" dirty="0">
                <a:solidFill>
                  <a:schemeClr val="accent5">
                    <a:lumMod val="75000"/>
                  </a:schemeClr>
                </a:solidFill>
              </a:rPr>
              <a:t>.</a:t>
            </a:r>
          </a:p>
        </p:txBody>
      </p:sp>
      <p:sp>
        <p:nvSpPr>
          <p:cNvPr id="2" name="Slide Number Placeholder 1"/>
          <p:cNvSpPr>
            <a:spLocks noGrp="1"/>
          </p:cNvSpPr>
          <p:nvPr>
            <p:ph type="sldNum" sz="quarter" idx="12"/>
          </p:nvPr>
        </p:nvSpPr>
        <p:spPr/>
        <p:txBody>
          <a:bodyPr/>
          <a:lstStyle/>
          <a:p>
            <a:pPr>
              <a:defRPr/>
            </a:pPr>
            <a:fld id="{EF93E901-A195-4752-954D-8363B0E1838F}" type="slidenum">
              <a:rPr lang="en-US" smtClean="0"/>
              <a:pPr>
                <a:defRPr/>
              </a:pPr>
              <a:t>10</a:t>
            </a:fld>
            <a:endParaRPr lang="en-US"/>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66800" y="4477538"/>
            <a:ext cx="1971655" cy="1154162"/>
          </a:xfrm>
          <a:prstGeom prst="rect">
            <a:avLst/>
          </a:prstGeom>
          <a:solidFill>
            <a:schemeClr val="accent6">
              <a:lumMod val="50000"/>
            </a:schemeClr>
          </a:solidFill>
          <a:effectLst>
            <a:glow rad="228600">
              <a:schemeClr val="accent2">
                <a:satMod val="175000"/>
                <a:alpha val="40000"/>
              </a:schemeClr>
            </a:glow>
            <a:innerShdw blurRad="63500" dist="50800" dir="27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spcAft>
                <a:spcPts val="600"/>
              </a:spcAft>
              <a:defRPr/>
            </a:pPr>
            <a:r>
              <a:rPr lang="en-US" sz="1600" b="1" dirty="0">
                <a:solidFill>
                  <a:schemeClr val="bg1"/>
                </a:solidFill>
              </a:rPr>
              <a:t>Multidisciplinary Studies</a:t>
            </a:r>
          </a:p>
          <a:p>
            <a:pPr algn="ctr">
              <a:defRPr/>
            </a:pPr>
            <a:r>
              <a:rPr lang="en-US" sz="1600" b="1" i="1" dirty="0">
                <a:solidFill>
                  <a:schemeClr val="bg1">
                    <a:lumMod val="85000"/>
                  </a:schemeClr>
                </a:solidFill>
              </a:rPr>
              <a:t>Estudios Multidisciplinarios</a:t>
            </a:r>
          </a:p>
        </p:txBody>
      </p:sp>
      <p:cxnSp>
        <p:nvCxnSpPr>
          <p:cNvPr id="24" name="Straight Arrow Connector 23"/>
          <p:cNvCxnSpPr>
            <a:stCxn id="32" idx="2"/>
            <a:endCxn id="35" idx="0"/>
          </p:cNvCxnSpPr>
          <p:nvPr/>
        </p:nvCxnSpPr>
        <p:spPr>
          <a:xfrm>
            <a:off x="6564711" y="3020943"/>
            <a:ext cx="1808259" cy="1463695"/>
          </a:xfrm>
          <a:prstGeom prst="straightConnector1">
            <a:avLst/>
          </a:prstGeom>
          <a:ln w="28575">
            <a:headEnd type="none" w="med" len="med"/>
            <a:tailEnd type="triangle" w="med" len="med"/>
          </a:ln>
        </p:spPr>
        <p:style>
          <a:lnRef idx="2">
            <a:schemeClr val="accent3"/>
          </a:lnRef>
          <a:fillRef idx="0">
            <a:schemeClr val="accent3"/>
          </a:fillRef>
          <a:effectRef idx="1">
            <a:schemeClr val="accent3"/>
          </a:effectRef>
          <a:fontRef idx="minor">
            <a:schemeClr val="tx1"/>
          </a:fontRef>
        </p:style>
      </p:cxnSp>
      <p:sp>
        <p:nvSpPr>
          <p:cNvPr id="32" name="TextBox 31"/>
          <p:cNvSpPr txBox="1"/>
          <p:nvPr/>
        </p:nvSpPr>
        <p:spPr>
          <a:xfrm>
            <a:off x="4452166" y="2343835"/>
            <a:ext cx="4225089" cy="677108"/>
          </a:xfrm>
          <a:prstGeom prst="rect">
            <a:avLst/>
          </a:prstGeom>
          <a:solidFill>
            <a:srgbClr val="546D7A"/>
          </a:solidFill>
          <a:effectLst>
            <a:innerShdw blurRad="63500" dist="50800" dir="27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en-US" sz="2000" b="1" dirty="0">
                <a:solidFill>
                  <a:schemeClr val="bg1"/>
                </a:solidFill>
                <a:latin typeface="+mj-lt"/>
              </a:rPr>
              <a:t>Endorsement </a:t>
            </a:r>
            <a:r>
              <a:rPr lang="en-US" sz="1400" b="1" dirty="0">
                <a:solidFill>
                  <a:schemeClr val="bg1"/>
                </a:solidFill>
                <a:latin typeface="+mj-lt"/>
              </a:rPr>
              <a:t>= 4 credits</a:t>
            </a:r>
          </a:p>
          <a:p>
            <a:pPr algn="ctr">
              <a:defRPr/>
            </a:pPr>
            <a:r>
              <a:rPr lang="en-US" b="1" i="1" dirty="0">
                <a:solidFill>
                  <a:schemeClr val="bg1">
                    <a:lumMod val="85000"/>
                  </a:schemeClr>
                </a:solidFill>
                <a:latin typeface="+mj-lt"/>
              </a:rPr>
              <a:t>Especialidades = </a:t>
            </a:r>
            <a:r>
              <a:rPr lang="en-US" sz="1400" b="1" i="1" dirty="0">
                <a:solidFill>
                  <a:schemeClr val="bg1">
                    <a:lumMod val="85000"/>
                  </a:schemeClr>
                </a:solidFill>
                <a:latin typeface="+mj-lt"/>
              </a:rPr>
              <a:t>4 créditos</a:t>
            </a:r>
          </a:p>
        </p:txBody>
      </p:sp>
      <p:sp>
        <p:nvSpPr>
          <p:cNvPr id="33" name="TextBox 32"/>
          <p:cNvSpPr txBox="1"/>
          <p:nvPr/>
        </p:nvSpPr>
        <p:spPr>
          <a:xfrm>
            <a:off x="4551035" y="4484638"/>
            <a:ext cx="1535420" cy="1154162"/>
          </a:xfrm>
          <a:prstGeom prst="rect">
            <a:avLst/>
          </a:prstGeom>
          <a:solidFill>
            <a:srgbClr val="546D7A"/>
          </a:solidFill>
          <a:effectLst>
            <a:innerShdw blurRad="63500" dist="50800" dir="27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spcAft>
                <a:spcPts val="600"/>
              </a:spcAft>
              <a:defRPr/>
            </a:pPr>
            <a:r>
              <a:rPr lang="en-US" sz="1600" b="1" dirty="0">
                <a:solidFill>
                  <a:schemeClr val="bg1"/>
                </a:solidFill>
              </a:rPr>
              <a:t>Business &amp; Industry</a:t>
            </a:r>
          </a:p>
          <a:p>
            <a:pPr algn="ctr">
              <a:defRPr/>
            </a:pPr>
            <a:r>
              <a:rPr lang="en-US" sz="1600" b="1" i="1" dirty="0" err="1">
                <a:solidFill>
                  <a:schemeClr val="bg1">
                    <a:lumMod val="85000"/>
                  </a:schemeClr>
                </a:solidFill>
              </a:rPr>
              <a:t>Negocios</a:t>
            </a:r>
            <a:r>
              <a:rPr lang="en-US" sz="1600" b="1" i="1" dirty="0">
                <a:solidFill>
                  <a:schemeClr val="bg1">
                    <a:lumMod val="85000"/>
                  </a:schemeClr>
                </a:solidFill>
              </a:rPr>
              <a:t> e </a:t>
            </a:r>
            <a:r>
              <a:rPr lang="en-US" sz="1600" b="1" i="1" dirty="0" err="1">
                <a:solidFill>
                  <a:schemeClr val="bg1">
                    <a:lumMod val="85000"/>
                  </a:schemeClr>
                </a:solidFill>
              </a:rPr>
              <a:t>Industrias</a:t>
            </a:r>
            <a:r>
              <a:rPr lang="en-US" sz="1600" b="1" i="1" dirty="0">
                <a:solidFill>
                  <a:schemeClr val="bg1">
                    <a:lumMod val="85000"/>
                  </a:schemeClr>
                </a:solidFill>
              </a:rPr>
              <a:t> </a:t>
            </a:r>
            <a:endParaRPr lang="en-US" sz="1600" b="1" i="1" dirty="0">
              <a:solidFill>
                <a:schemeClr val="bg1">
                  <a:lumMod val="85000"/>
                </a:schemeClr>
              </a:solidFill>
              <a:latin typeface="+mj-lt"/>
            </a:endParaRPr>
          </a:p>
        </p:txBody>
      </p:sp>
      <p:sp>
        <p:nvSpPr>
          <p:cNvPr id="34" name="TextBox 33"/>
          <p:cNvSpPr txBox="1"/>
          <p:nvPr/>
        </p:nvSpPr>
        <p:spPr>
          <a:xfrm>
            <a:off x="6086455" y="4484638"/>
            <a:ext cx="1667884" cy="1154162"/>
          </a:xfrm>
          <a:prstGeom prst="rect">
            <a:avLst/>
          </a:prstGeom>
          <a:solidFill>
            <a:srgbClr val="546D7A"/>
          </a:solidFill>
          <a:effectLst>
            <a:innerShdw blurRad="63500" dist="50800" dir="27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spcAft>
                <a:spcPts val="600"/>
              </a:spcAft>
              <a:defRPr/>
            </a:pPr>
            <a:r>
              <a:rPr lang="en-US" sz="1600" b="1" dirty="0">
                <a:solidFill>
                  <a:schemeClr val="bg1"/>
                </a:solidFill>
              </a:rPr>
              <a:t>Arts &amp; Humanities</a:t>
            </a:r>
          </a:p>
          <a:p>
            <a:pPr algn="ctr">
              <a:defRPr/>
            </a:pPr>
            <a:r>
              <a:rPr lang="en-US" sz="1600" b="1" i="1" dirty="0">
                <a:solidFill>
                  <a:schemeClr val="bg1">
                    <a:lumMod val="85000"/>
                  </a:schemeClr>
                </a:solidFill>
              </a:rPr>
              <a:t>Artes y Humanidades</a:t>
            </a:r>
          </a:p>
        </p:txBody>
      </p:sp>
      <p:sp>
        <p:nvSpPr>
          <p:cNvPr id="35" name="TextBox 34"/>
          <p:cNvSpPr txBox="1"/>
          <p:nvPr/>
        </p:nvSpPr>
        <p:spPr>
          <a:xfrm>
            <a:off x="7754339" y="4484638"/>
            <a:ext cx="1237261" cy="1154162"/>
          </a:xfrm>
          <a:prstGeom prst="rect">
            <a:avLst/>
          </a:prstGeom>
          <a:solidFill>
            <a:srgbClr val="546D7A"/>
          </a:solidFill>
          <a:effectLst>
            <a:innerShdw blurRad="63500" dist="50800" dir="27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spcAft>
                <a:spcPts val="600"/>
              </a:spcAft>
              <a:defRPr/>
            </a:pPr>
            <a:r>
              <a:rPr lang="en-US" sz="1600" b="1" dirty="0">
                <a:solidFill>
                  <a:schemeClr val="bg1"/>
                </a:solidFill>
              </a:rPr>
              <a:t>Public Service</a:t>
            </a:r>
          </a:p>
          <a:p>
            <a:pPr algn="ctr">
              <a:defRPr/>
            </a:pPr>
            <a:r>
              <a:rPr lang="en-US" sz="1600" b="1" i="1" dirty="0">
                <a:solidFill>
                  <a:schemeClr val="bg1">
                    <a:lumMod val="85000"/>
                  </a:schemeClr>
                </a:solidFill>
              </a:rPr>
              <a:t>Servicios Públicos</a:t>
            </a:r>
            <a:r>
              <a:rPr lang="en-US" sz="1600" b="1" i="1" dirty="0">
                <a:solidFill>
                  <a:schemeClr val="bg1"/>
                </a:solidFill>
              </a:rPr>
              <a:t> </a:t>
            </a:r>
            <a:endParaRPr lang="en-US" sz="1600" b="1" i="1" dirty="0">
              <a:solidFill>
                <a:schemeClr val="bg1"/>
              </a:solidFill>
              <a:latin typeface="+mj-lt"/>
            </a:endParaRPr>
          </a:p>
        </p:txBody>
      </p:sp>
      <p:sp>
        <p:nvSpPr>
          <p:cNvPr id="36" name="TextBox 35"/>
          <p:cNvSpPr txBox="1"/>
          <p:nvPr/>
        </p:nvSpPr>
        <p:spPr>
          <a:xfrm>
            <a:off x="3107109" y="4484638"/>
            <a:ext cx="1370457" cy="1154162"/>
          </a:xfrm>
          <a:prstGeom prst="rect">
            <a:avLst/>
          </a:prstGeom>
          <a:solidFill>
            <a:schemeClr val="accent6">
              <a:lumMod val="50000"/>
            </a:schemeClr>
          </a:solidFill>
          <a:effectLst>
            <a:glow rad="228600">
              <a:schemeClr val="accent2">
                <a:satMod val="175000"/>
                <a:alpha val="40000"/>
              </a:schemeClr>
            </a:glow>
            <a:innerShdw blurRad="63500" dist="50800" dir="27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endParaRPr lang="en-US" sz="1600" b="1" dirty="0">
              <a:solidFill>
                <a:schemeClr val="bg1"/>
              </a:solidFill>
            </a:endParaRPr>
          </a:p>
          <a:p>
            <a:pPr algn="ctr">
              <a:spcAft>
                <a:spcPts val="600"/>
              </a:spcAft>
              <a:defRPr/>
            </a:pPr>
            <a:r>
              <a:rPr lang="en-US" sz="1600" b="1" dirty="0">
                <a:solidFill>
                  <a:schemeClr val="bg1"/>
                </a:solidFill>
              </a:rPr>
              <a:t>STEM</a:t>
            </a:r>
          </a:p>
          <a:p>
            <a:pPr algn="ctr">
              <a:defRPr/>
            </a:pPr>
            <a:r>
              <a:rPr lang="en-US" sz="1600" b="1" i="1" dirty="0">
                <a:solidFill>
                  <a:schemeClr val="bg1">
                    <a:lumMod val="85000"/>
                  </a:schemeClr>
                </a:solidFill>
              </a:rPr>
              <a:t>STEM</a:t>
            </a:r>
          </a:p>
          <a:p>
            <a:pPr algn="ctr">
              <a:defRPr/>
            </a:pPr>
            <a:endParaRPr lang="en-US" sz="1600" b="1" dirty="0">
              <a:solidFill>
                <a:schemeClr val="bg1"/>
              </a:solidFill>
              <a:latin typeface="+mj-lt"/>
            </a:endParaRPr>
          </a:p>
        </p:txBody>
      </p:sp>
      <p:cxnSp>
        <p:nvCxnSpPr>
          <p:cNvPr id="39" name="Straight Arrow Connector 38"/>
          <p:cNvCxnSpPr>
            <a:stCxn id="32" idx="2"/>
            <a:endCxn id="34" idx="0"/>
          </p:cNvCxnSpPr>
          <p:nvPr/>
        </p:nvCxnSpPr>
        <p:spPr>
          <a:xfrm>
            <a:off x="6564711" y="3020943"/>
            <a:ext cx="355686" cy="1463695"/>
          </a:xfrm>
          <a:prstGeom prst="straightConnector1">
            <a:avLst/>
          </a:prstGeom>
          <a:ln w="28575">
            <a:headEnd type="none" w="med" len="med"/>
            <a:tailEnd type="triangle" w="med" len="med"/>
          </a:ln>
        </p:spPr>
        <p:style>
          <a:lnRef idx="2">
            <a:schemeClr val="accent3"/>
          </a:lnRef>
          <a:fillRef idx="0">
            <a:schemeClr val="accent3"/>
          </a:fillRef>
          <a:effectRef idx="1">
            <a:schemeClr val="accent3"/>
          </a:effectRef>
          <a:fontRef idx="minor">
            <a:schemeClr val="tx1"/>
          </a:fontRef>
        </p:style>
      </p:cxnSp>
      <p:cxnSp>
        <p:nvCxnSpPr>
          <p:cNvPr id="40" name="Straight Arrow Connector 39"/>
          <p:cNvCxnSpPr>
            <a:stCxn id="32" idx="2"/>
            <a:endCxn id="33" idx="0"/>
          </p:cNvCxnSpPr>
          <p:nvPr/>
        </p:nvCxnSpPr>
        <p:spPr>
          <a:xfrm flipH="1">
            <a:off x="5318745" y="3020943"/>
            <a:ext cx="1245966" cy="1463695"/>
          </a:xfrm>
          <a:prstGeom prst="straightConnector1">
            <a:avLst/>
          </a:prstGeom>
          <a:ln w="28575">
            <a:headEnd type="none" w="med" len="med"/>
            <a:tailEnd type="triangle" w="med" len="med"/>
          </a:ln>
        </p:spPr>
        <p:style>
          <a:lnRef idx="2">
            <a:schemeClr val="accent3"/>
          </a:lnRef>
          <a:fillRef idx="0">
            <a:schemeClr val="accent3"/>
          </a:fillRef>
          <a:effectRef idx="1">
            <a:schemeClr val="accent3"/>
          </a:effectRef>
          <a:fontRef idx="minor">
            <a:schemeClr val="tx1"/>
          </a:fontRef>
        </p:style>
      </p:cxnSp>
      <p:cxnSp>
        <p:nvCxnSpPr>
          <p:cNvPr id="43" name="Straight Arrow Connector 42"/>
          <p:cNvCxnSpPr>
            <a:stCxn id="32" idx="2"/>
            <a:endCxn id="8" idx="0"/>
          </p:cNvCxnSpPr>
          <p:nvPr/>
        </p:nvCxnSpPr>
        <p:spPr>
          <a:xfrm flipH="1">
            <a:off x="2052628" y="3020943"/>
            <a:ext cx="4512083" cy="1456595"/>
          </a:xfrm>
          <a:prstGeom prst="straightConnector1">
            <a:avLst/>
          </a:prstGeom>
          <a:ln w="38100">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50" name="Straight Arrow Connector 49"/>
          <p:cNvCxnSpPr>
            <a:stCxn id="32" idx="2"/>
            <a:endCxn id="36" idx="0"/>
          </p:cNvCxnSpPr>
          <p:nvPr/>
        </p:nvCxnSpPr>
        <p:spPr>
          <a:xfrm flipH="1">
            <a:off x="3792338" y="3020943"/>
            <a:ext cx="2772373" cy="1463695"/>
          </a:xfrm>
          <a:prstGeom prst="straightConnector1">
            <a:avLst/>
          </a:prstGeom>
          <a:ln w="28575">
            <a:headEnd type="none" w="med" len="med"/>
            <a:tailEnd type="triangle" w="med" len="med"/>
          </a:ln>
        </p:spPr>
        <p:style>
          <a:lnRef idx="2">
            <a:schemeClr val="accent3"/>
          </a:lnRef>
          <a:fillRef idx="0">
            <a:schemeClr val="accent3"/>
          </a:fillRef>
          <a:effectRef idx="1">
            <a:schemeClr val="accent3"/>
          </a:effectRef>
          <a:fontRef idx="minor">
            <a:schemeClr val="tx1"/>
          </a:fontRef>
        </p:style>
      </p:cxnSp>
      <p:sp>
        <p:nvSpPr>
          <p:cNvPr id="58" name="TextBox 57"/>
          <p:cNvSpPr txBox="1"/>
          <p:nvPr/>
        </p:nvSpPr>
        <p:spPr>
          <a:xfrm>
            <a:off x="1066800" y="1586567"/>
            <a:ext cx="4038600" cy="2985433"/>
          </a:xfrm>
          <a:prstGeom prst="rect">
            <a:avLst/>
          </a:prstGeom>
          <a:noFill/>
        </p:spPr>
        <p:txBody>
          <a:bodyPr wrap="square" rtlCol="0">
            <a:spAutoFit/>
          </a:bodyPr>
          <a:lstStyle/>
          <a:p>
            <a:pPr>
              <a:spcAft>
                <a:spcPts val="1200"/>
              </a:spcAft>
            </a:pPr>
            <a:r>
              <a:rPr lang="en-US" sz="1600" dirty="0"/>
              <a:t>The </a:t>
            </a:r>
            <a:r>
              <a:rPr lang="en-US" sz="1600" b="1" dirty="0"/>
              <a:t>STEM</a:t>
            </a:r>
            <a:r>
              <a:rPr lang="en-US" sz="1600" dirty="0"/>
              <a:t> and </a:t>
            </a:r>
            <a:r>
              <a:rPr lang="en-US" sz="1600" b="1" dirty="0"/>
              <a:t>Multidisciplinary Studies</a:t>
            </a:r>
            <a:r>
              <a:rPr lang="en-US" sz="1600" dirty="0"/>
              <a:t> endorsements are more likely to prepare your child for college. But it still depends on which courses he or she takes.</a:t>
            </a:r>
          </a:p>
          <a:p>
            <a:pPr>
              <a:spcAft>
                <a:spcPts val="1200"/>
              </a:spcAft>
            </a:pPr>
            <a:r>
              <a:rPr lang="en-US" sz="1600" i="1" dirty="0">
                <a:solidFill>
                  <a:schemeClr val="accent5">
                    <a:lumMod val="75000"/>
                  </a:schemeClr>
                </a:solidFill>
              </a:rPr>
              <a:t>Las </a:t>
            </a:r>
            <a:r>
              <a:rPr lang="en-US" sz="1600" i="1" dirty="0" err="1">
                <a:solidFill>
                  <a:schemeClr val="accent5">
                    <a:lumMod val="75000"/>
                  </a:schemeClr>
                </a:solidFill>
              </a:rPr>
              <a:t>especialidades</a:t>
            </a:r>
            <a:r>
              <a:rPr lang="en-US" sz="1600" i="1" dirty="0">
                <a:solidFill>
                  <a:schemeClr val="accent5">
                    <a:lumMod val="75000"/>
                  </a:schemeClr>
                </a:solidFill>
              </a:rPr>
              <a:t> de STEM y            Estudios Multidisciplinarios son los que </a:t>
            </a:r>
            <a:r>
              <a:rPr lang="en-US" sz="1600" i="1" dirty="0" err="1">
                <a:solidFill>
                  <a:schemeClr val="accent5">
                    <a:lumMod val="75000"/>
                  </a:schemeClr>
                </a:solidFill>
              </a:rPr>
              <a:t>más</a:t>
            </a:r>
            <a:r>
              <a:rPr lang="en-US" sz="1600" i="1" dirty="0">
                <a:solidFill>
                  <a:schemeClr val="accent5">
                    <a:lumMod val="75000"/>
                  </a:schemeClr>
                </a:solidFill>
              </a:rPr>
              <a:t> </a:t>
            </a:r>
            <a:r>
              <a:rPr lang="en-US" sz="1600" i="1" dirty="0" err="1">
                <a:solidFill>
                  <a:schemeClr val="accent5">
                    <a:lumMod val="75000"/>
                  </a:schemeClr>
                </a:solidFill>
              </a:rPr>
              <a:t>probablemente</a:t>
            </a:r>
            <a:r>
              <a:rPr lang="en-US" sz="1600" i="1" dirty="0">
                <a:solidFill>
                  <a:schemeClr val="accent5">
                    <a:lumMod val="75000"/>
                  </a:schemeClr>
                </a:solidFill>
              </a:rPr>
              <a:t> </a:t>
            </a:r>
            <a:r>
              <a:rPr lang="en-US" sz="1600" i="1" dirty="0" err="1">
                <a:solidFill>
                  <a:schemeClr val="accent5">
                    <a:lumMod val="75000"/>
                  </a:schemeClr>
                </a:solidFill>
              </a:rPr>
              <a:t>prepararán</a:t>
            </a:r>
            <a:r>
              <a:rPr lang="en-US" sz="1600" i="1" dirty="0">
                <a:solidFill>
                  <a:schemeClr val="accent5">
                    <a:lumMod val="75000"/>
                  </a:schemeClr>
                </a:solidFill>
              </a:rPr>
              <a:t> a su hijo para la universidad. Pero todo depende de        los cursos que </a:t>
            </a:r>
            <a:r>
              <a:rPr lang="en-US" sz="1600" i="1" dirty="0" err="1">
                <a:solidFill>
                  <a:schemeClr val="accent5">
                    <a:lumMod val="75000"/>
                  </a:schemeClr>
                </a:solidFill>
              </a:rPr>
              <a:t>tomen</a:t>
            </a:r>
            <a:r>
              <a:rPr lang="en-US" sz="1600" i="1" dirty="0">
                <a:solidFill>
                  <a:schemeClr val="accent5">
                    <a:lumMod val="75000"/>
                  </a:schemeClr>
                </a:solidFill>
              </a:rPr>
              <a:t>.</a:t>
            </a:r>
            <a:endParaRPr lang="en-US" sz="2400" i="1" dirty="0">
              <a:solidFill>
                <a:schemeClr val="accent5">
                  <a:lumMod val="75000"/>
                </a:schemeClr>
              </a:solidFill>
            </a:endParaRPr>
          </a:p>
          <a:p>
            <a:pPr>
              <a:spcAft>
                <a:spcPts val="1200"/>
              </a:spcAft>
            </a:pPr>
            <a:endParaRPr lang="en-US" sz="2400" dirty="0"/>
          </a:p>
        </p:txBody>
      </p:sp>
      <p:sp>
        <p:nvSpPr>
          <p:cNvPr id="16" name="TextBox 15"/>
          <p:cNvSpPr txBox="1"/>
          <p:nvPr/>
        </p:nvSpPr>
        <p:spPr>
          <a:xfrm>
            <a:off x="1268810" y="304800"/>
            <a:ext cx="7772400" cy="1200329"/>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rPr>
              <a:t>No endorsement guarantees college readiness</a:t>
            </a:r>
          </a:p>
          <a:p>
            <a:r>
              <a:rPr lang="en-US" sz="2400" b="1" i="1" dirty="0">
                <a:solidFill>
                  <a:schemeClr val="accent3">
                    <a:lumMod val="50000"/>
                  </a:schemeClr>
                </a:solidFill>
                <a:effectLst>
                  <a:outerShdw blurRad="38100" dist="38100" dir="2700000" algn="tl">
                    <a:srgbClr val="000000">
                      <a:alpha val="43137"/>
                    </a:srgbClr>
                  </a:outerShdw>
                </a:effectLst>
              </a:rPr>
              <a:t>No todos los planes de especialización garantizan la preparación universitaria</a:t>
            </a:r>
          </a:p>
        </p:txBody>
      </p:sp>
      <p:sp>
        <p:nvSpPr>
          <p:cNvPr id="2" name="Slide Number Placeholder 1"/>
          <p:cNvSpPr>
            <a:spLocks noGrp="1"/>
          </p:cNvSpPr>
          <p:nvPr>
            <p:ph type="sldNum" sz="quarter" idx="12"/>
          </p:nvPr>
        </p:nvSpPr>
        <p:spPr/>
        <p:txBody>
          <a:bodyPr/>
          <a:lstStyle/>
          <a:p>
            <a:pPr>
              <a:defRPr/>
            </a:pPr>
            <a:fld id="{EF93E901-A195-4752-954D-8363B0E1838F}" type="slidenum">
              <a:rPr lang="en-US" smtClean="0"/>
              <a:pPr>
                <a:defRPr/>
              </a:pPr>
              <a:t>11</a:t>
            </a:fld>
            <a:endParaRPr lang="en-US"/>
          </a:p>
        </p:txBody>
      </p:sp>
    </p:spTree>
    <p:extLst>
      <p:ext uri="{BB962C8B-B14F-4D97-AF65-F5344CB8AC3E}">
        <p14:creationId xmlns:p14="http://schemas.microsoft.com/office/powerpoint/2010/main" val="206595368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8745" y="3962400"/>
            <a:ext cx="7696200" cy="1231106"/>
          </a:xfrm>
          <a:prstGeom prst="rect">
            <a:avLst/>
          </a:prstGeom>
          <a:noFill/>
        </p:spPr>
        <p:txBody>
          <a:bodyPr wrap="square" rtlCol="0">
            <a:spAutoFit/>
          </a:bodyPr>
          <a:lstStyle/>
          <a:p>
            <a:pPr marL="114300" indent="-114300">
              <a:tabLst>
                <a:tab pos="114300" algn="l"/>
              </a:tabLst>
            </a:pPr>
            <a:r>
              <a:rPr lang="en-US" sz="1400" b="1" dirty="0"/>
              <a:t>With the Multidisciplinary Endorsement students can</a:t>
            </a:r>
            <a:r>
              <a:rPr lang="en-US" sz="1400" dirty="0"/>
              <a:t>: </a:t>
            </a:r>
          </a:p>
          <a:p>
            <a:pPr marL="174625" indent="-174625">
              <a:buFont typeface="Arial" pitchFamily="34" charset="0"/>
              <a:buChar char="•"/>
            </a:pPr>
            <a:r>
              <a:rPr lang="en-US" sz="1200" dirty="0"/>
              <a:t>select courses from the curriculum of each of the other endorsement areas; or</a:t>
            </a:r>
          </a:p>
          <a:p>
            <a:pPr marL="174625" indent="-174625">
              <a:buFont typeface="Arial" pitchFamily="34" charset="0"/>
              <a:buChar char="•"/>
            </a:pPr>
            <a:r>
              <a:rPr lang="en-US" sz="1200" dirty="0"/>
              <a:t>earn credits in each of the four foundation subject areas to include English IV and chemistry and/or physics; or </a:t>
            </a:r>
          </a:p>
          <a:p>
            <a:pPr marL="174625" indent="-174625">
              <a:buFont typeface="Arial" pitchFamily="34" charset="0"/>
              <a:buChar char="•"/>
            </a:pPr>
            <a:r>
              <a:rPr lang="en-US" sz="1200" dirty="0"/>
              <a:t>earn credits in AP, IB or dual credit selected from English, math, science, social studies, economics, languages other than English, or fine arts. </a:t>
            </a:r>
          </a:p>
        </p:txBody>
      </p:sp>
      <p:sp>
        <p:nvSpPr>
          <p:cNvPr id="15" name="TextBox 14"/>
          <p:cNvSpPr txBox="1"/>
          <p:nvPr/>
        </p:nvSpPr>
        <p:spPr>
          <a:xfrm>
            <a:off x="1228745" y="2657667"/>
            <a:ext cx="1971655" cy="1154162"/>
          </a:xfrm>
          <a:prstGeom prst="rect">
            <a:avLst/>
          </a:prstGeom>
          <a:solidFill>
            <a:srgbClr val="546D7A"/>
          </a:solidFill>
          <a:effectLst>
            <a:innerShdw blurRad="63500" dist="50800" dir="27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spcAft>
                <a:spcPts val="600"/>
              </a:spcAft>
              <a:defRPr/>
            </a:pPr>
            <a:r>
              <a:rPr lang="en-US" sz="1600" b="1" dirty="0">
                <a:solidFill>
                  <a:schemeClr val="bg1"/>
                </a:solidFill>
              </a:rPr>
              <a:t>Multidisciplinary Studies</a:t>
            </a:r>
          </a:p>
          <a:p>
            <a:pPr algn="ctr">
              <a:defRPr/>
            </a:pPr>
            <a:r>
              <a:rPr lang="en-US" sz="1600" b="1" i="1" dirty="0">
                <a:solidFill>
                  <a:schemeClr val="bg1">
                    <a:lumMod val="85000"/>
                  </a:schemeClr>
                </a:solidFill>
              </a:rPr>
              <a:t>Estudios Multidisciplinarios</a:t>
            </a:r>
          </a:p>
        </p:txBody>
      </p:sp>
      <p:cxnSp>
        <p:nvCxnSpPr>
          <p:cNvPr id="16" name="Straight Arrow Connector 15"/>
          <p:cNvCxnSpPr>
            <a:stCxn id="17" idx="2"/>
            <a:endCxn id="20" idx="0"/>
          </p:cNvCxnSpPr>
          <p:nvPr/>
        </p:nvCxnSpPr>
        <p:spPr>
          <a:xfrm>
            <a:off x="6802856" y="2277308"/>
            <a:ext cx="1570114" cy="387459"/>
          </a:xfrm>
          <a:prstGeom prst="straightConnector1">
            <a:avLst/>
          </a:prstGeom>
          <a:ln w="28575">
            <a:headEnd type="none" w="med" len="med"/>
            <a:tailEnd type="triangle" w="med" len="med"/>
          </a:ln>
        </p:spPr>
        <p:style>
          <a:lnRef idx="2">
            <a:schemeClr val="accent3"/>
          </a:lnRef>
          <a:fillRef idx="0">
            <a:schemeClr val="accent3"/>
          </a:fillRef>
          <a:effectRef idx="1">
            <a:schemeClr val="accent3"/>
          </a:effectRef>
          <a:fontRef idx="minor">
            <a:schemeClr val="tx1"/>
          </a:fontRef>
        </p:style>
      </p:cxnSp>
      <p:sp>
        <p:nvSpPr>
          <p:cNvPr id="17" name="TextBox 16"/>
          <p:cNvSpPr txBox="1"/>
          <p:nvPr/>
        </p:nvSpPr>
        <p:spPr>
          <a:xfrm>
            <a:off x="4690311" y="1600200"/>
            <a:ext cx="4225089" cy="677108"/>
          </a:xfrm>
          <a:prstGeom prst="rect">
            <a:avLst/>
          </a:prstGeom>
          <a:solidFill>
            <a:srgbClr val="546D7A"/>
          </a:solidFill>
          <a:ln>
            <a:noFill/>
          </a:ln>
          <a:effectLst>
            <a:innerShdw blurRad="63500" dist="50800" dir="27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en-US" sz="2000" b="1" dirty="0">
                <a:solidFill>
                  <a:schemeClr val="bg1"/>
                </a:solidFill>
                <a:latin typeface="+mj-lt"/>
              </a:rPr>
              <a:t>Endorsements </a:t>
            </a:r>
            <a:r>
              <a:rPr lang="en-US" sz="1400" b="1" dirty="0">
                <a:solidFill>
                  <a:schemeClr val="bg1"/>
                </a:solidFill>
                <a:latin typeface="+mj-lt"/>
              </a:rPr>
              <a:t>= 4 credits</a:t>
            </a:r>
          </a:p>
          <a:p>
            <a:pPr algn="ctr">
              <a:defRPr/>
            </a:pPr>
            <a:r>
              <a:rPr lang="en-US" b="1" i="1" dirty="0">
                <a:solidFill>
                  <a:schemeClr val="bg1">
                    <a:lumMod val="85000"/>
                  </a:schemeClr>
                </a:solidFill>
                <a:latin typeface="+mj-lt"/>
              </a:rPr>
              <a:t>Especialidades = </a:t>
            </a:r>
            <a:r>
              <a:rPr lang="en-US" sz="1400" b="1" i="1" dirty="0">
                <a:solidFill>
                  <a:schemeClr val="bg1">
                    <a:lumMod val="85000"/>
                  </a:schemeClr>
                </a:solidFill>
                <a:latin typeface="+mj-lt"/>
              </a:rPr>
              <a:t>4 créditos</a:t>
            </a:r>
          </a:p>
        </p:txBody>
      </p:sp>
      <p:sp>
        <p:nvSpPr>
          <p:cNvPr id="18" name="TextBox 17"/>
          <p:cNvSpPr txBox="1"/>
          <p:nvPr/>
        </p:nvSpPr>
        <p:spPr>
          <a:xfrm>
            <a:off x="4551035" y="2664767"/>
            <a:ext cx="1535420" cy="1154162"/>
          </a:xfrm>
          <a:prstGeom prst="rect">
            <a:avLst/>
          </a:prstGeom>
          <a:gradFill flip="none" rotWithShape="1">
            <a:gsLst>
              <a:gs pos="0">
                <a:srgbClr val="546D7A">
                  <a:tint val="66000"/>
                  <a:satMod val="160000"/>
                </a:srgbClr>
              </a:gs>
              <a:gs pos="50000">
                <a:srgbClr val="546D7A">
                  <a:tint val="44500"/>
                  <a:satMod val="160000"/>
                </a:srgbClr>
              </a:gs>
              <a:gs pos="100000">
                <a:srgbClr val="546D7A">
                  <a:tint val="23500"/>
                  <a:satMod val="160000"/>
                </a:srgbClr>
              </a:gs>
            </a:gsLst>
            <a:lin ang="0" scaled="1"/>
            <a:tileRect/>
          </a:gradFill>
          <a:effectLst>
            <a:innerShdw blurRad="63500" dist="50800" dir="27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spcAft>
                <a:spcPts val="600"/>
              </a:spcAft>
              <a:defRPr/>
            </a:pPr>
            <a:r>
              <a:rPr lang="en-US" sz="1600" b="1" dirty="0">
                <a:solidFill>
                  <a:schemeClr val="bg1"/>
                </a:solidFill>
              </a:rPr>
              <a:t>Business &amp; Industry</a:t>
            </a:r>
          </a:p>
          <a:p>
            <a:pPr algn="ctr">
              <a:defRPr/>
            </a:pPr>
            <a:r>
              <a:rPr lang="en-US" sz="1600" b="1" i="1" dirty="0" err="1">
                <a:solidFill>
                  <a:schemeClr val="bg1">
                    <a:lumMod val="65000"/>
                  </a:schemeClr>
                </a:solidFill>
              </a:rPr>
              <a:t>Negocios</a:t>
            </a:r>
            <a:r>
              <a:rPr lang="en-US" sz="1600" b="1" i="1" dirty="0">
                <a:solidFill>
                  <a:schemeClr val="bg1">
                    <a:lumMod val="65000"/>
                  </a:schemeClr>
                </a:solidFill>
              </a:rPr>
              <a:t> e </a:t>
            </a:r>
            <a:r>
              <a:rPr lang="en-US" sz="1600" b="1" i="1" dirty="0" err="1">
                <a:solidFill>
                  <a:schemeClr val="bg1">
                    <a:lumMod val="65000"/>
                  </a:schemeClr>
                </a:solidFill>
              </a:rPr>
              <a:t>Industrias</a:t>
            </a:r>
            <a:endParaRPr lang="en-US" sz="1600" b="1" i="1" dirty="0">
              <a:solidFill>
                <a:schemeClr val="bg1">
                  <a:lumMod val="65000"/>
                </a:schemeClr>
              </a:solidFill>
            </a:endParaRPr>
          </a:p>
        </p:txBody>
      </p:sp>
      <p:sp>
        <p:nvSpPr>
          <p:cNvPr id="19" name="TextBox 18"/>
          <p:cNvSpPr txBox="1"/>
          <p:nvPr/>
        </p:nvSpPr>
        <p:spPr>
          <a:xfrm>
            <a:off x="6086455" y="2664767"/>
            <a:ext cx="1667884" cy="1154162"/>
          </a:xfrm>
          <a:prstGeom prst="rect">
            <a:avLst/>
          </a:prstGeom>
          <a:gradFill flip="none" rotWithShape="1">
            <a:gsLst>
              <a:gs pos="0">
                <a:srgbClr val="546D7A">
                  <a:tint val="66000"/>
                  <a:satMod val="160000"/>
                </a:srgbClr>
              </a:gs>
              <a:gs pos="50000">
                <a:srgbClr val="546D7A">
                  <a:tint val="44500"/>
                  <a:satMod val="160000"/>
                </a:srgbClr>
              </a:gs>
              <a:gs pos="100000">
                <a:srgbClr val="546D7A">
                  <a:tint val="23500"/>
                  <a:satMod val="160000"/>
                </a:srgbClr>
              </a:gs>
            </a:gsLst>
            <a:lin ang="0" scaled="1"/>
            <a:tileRect/>
          </a:gradFill>
          <a:ln>
            <a:noFill/>
          </a:ln>
          <a:effectLst>
            <a:innerShdw blurRad="63500" dist="50800" dir="27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spcAft>
                <a:spcPts val="600"/>
              </a:spcAft>
              <a:defRPr/>
            </a:pPr>
            <a:r>
              <a:rPr lang="en-US" sz="1600" b="1" dirty="0">
                <a:solidFill>
                  <a:schemeClr val="bg1"/>
                </a:solidFill>
              </a:rPr>
              <a:t>Arts &amp; Humanities</a:t>
            </a:r>
          </a:p>
          <a:p>
            <a:pPr algn="ctr">
              <a:defRPr/>
            </a:pPr>
            <a:r>
              <a:rPr lang="en-US" sz="1600" b="1" i="1" dirty="0">
                <a:solidFill>
                  <a:schemeClr val="bg1">
                    <a:lumMod val="65000"/>
                  </a:schemeClr>
                </a:solidFill>
              </a:rPr>
              <a:t>Artes y Humanidades</a:t>
            </a:r>
          </a:p>
        </p:txBody>
      </p:sp>
      <p:sp>
        <p:nvSpPr>
          <p:cNvPr id="20" name="TextBox 19"/>
          <p:cNvSpPr txBox="1"/>
          <p:nvPr/>
        </p:nvSpPr>
        <p:spPr>
          <a:xfrm>
            <a:off x="7754339" y="2664767"/>
            <a:ext cx="1237261" cy="1154162"/>
          </a:xfrm>
          <a:prstGeom prst="rect">
            <a:avLst/>
          </a:prstGeom>
          <a:gradFill flip="none" rotWithShape="1">
            <a:gsLst>
              <a:gs pos="0">
                <a:srgbClr val="546D7A">
                  <a:tint val="66000"/>
                  <a:satMod val="160000"/>
                </a:srgbClr>
              </a:gs>
              <a:gs pos="50000">
                <a:srgbClr val="546D7A">
                  <a:tint val="44500"/>
                  <a:satMod val="160000"/>
                </a:srgbClr>
              </a:gs>
              <a:gs pos="100000">
                <a:srgbClr val="546D7A">
                  <a:tint val="23500"/>
                  <a:satMod val="160000"/>
                </a:srgbClr>
              </a:gs>
            </a:gsLst>
            <a:lin ang="0" scaled="1"/>
            <a:tileRect/>
          </a:gradFill>
          <a:ln>
            <a:noFill/>
          </a:ln>
          <a:effectLst>
            <a:innerShdw blurRad="63500" dist="50800" dir="27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spcAft>
                <a:spcPts val="600"/>
              </a:spcAft>
              <a:defRPr/>
            </a:pPr>
            <a:r>
              <a:rPr lang="en-US" sz="1600" b="1" dirty="0">
                <a:solidFill>
                  <a:schemeClr val="bg1"/>
                </a:solidFill>
              </a:rPr>
              <a:t>Public Service</a:t>
            </a:r>
          </a:p>
          <a:p>
            <a:pPr algn="ctr">
              <a:defRPr/>
            </a:pPr>
            <a:r>
              <a:rPr lang="en-US" sz="1600" b="1" i="1" dirty="0">
                <a:solidFill>
                  <a:schemeClr val="bg1">
                    <a:lumMod val="65000"/>
                  </a:schemeClr>
                </a:solidFill>
              </a:rPr>
              <a:t>Servicios Públicos</a:t>
            </a:r>
          </a:p>
        </p:txBody>
      </p:sp>
      <p:sp>
        <p:nvSpPr>
          <p:cNvPr id="21" name="TextBox 20"/>
          <p:cNvSpPr txBox="1"/>
          <p:nvPr/>
        </p:nvSpPr>
        <p:spPr>
          <a:xfrm>
            <a:off x="3201543" y="2664767"/>
            <a:ext cx="1370457" cy="1154162"/>
          </a:xfrm>
          <a:prstGeom prst="rect">
            <a:avLst/>
          </a:prstGeom>
          <a:gradFill flip="none" rotWithShape="1">
            <a:gsLst>
              <a:gs pos="0">
                <a:srgbClr val="546D7A">
                  <a:tint val="66000"/>
                  <a:satMod val="160000"/>
                </a:srgbClr>
              </a:gs>
              <a:gs pos="50000">
                <a:srgbClr val="546D7A">
                  <a:tint val="44500"/>
                  <a:satMod val="160000"/>
                </a:srgbClr>
              </a:gs>
              <a:gs pos="100000">
                <a:srgbClr val="546D7A">
                  <a:tint val="23500"/>
                  <a:satMod val="160000"/>
                </a:srgbClr>
              </a:gs>
            </a:gsLst>
            <a:lin ang="0" scaled="1"/>
            <a:tileRect/>
          </a:gradFill>
          <a:ln>
            <a:noFill/>
          </a:ln>
          <a:effectLst>
            <a:innerShdw blurRad="63500" dist="50800" dir="27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endParaRPr lang="en-US" sz="1600" b="1" dirty="0">
              <a:solidFill>
                <a:schemeClr val="bg1"/>
              </a:solidFill>
            </a:endParaRPr>
          </a:p>
          <a:p>
            <a:pPr algn="ctr">
              <a:spcAft>
                <a:spcPts val="600"/>
              </a:spcAft>
              <a:defRPr/>
            </a:pPr>
            <a:r>
              <a:rPr lang="en-US" sz="1600" b="1" dirty="0">
                <a:solidFill>
                  <a:schemeClr val="bg1"/>
                </a:solidFill>
              </a:rPr>
              <a:t>STEM</a:t>
            </a:r>
          </a:p>
          <a:p>
            <a:pPr algn="ctr">
              <a:defRPr/>
            </a:pPr>
            <a:r>
              <a:rPr lang="en-US" sz="1600" b="1" i="1" dirty="0">
                <a:solidFill>
                  <a:schemeClr val="bg1">
                    <a:lumMod val="65000"/>
                  </a:schemeClr>
                </a:solidFill>
              </a:rPr>
              <a:t>STEM</a:t>
            </a:r>
          </a:p>
          <a:p>
            <a:pPr algn="ctr">
              <a:defRPr/>
            </a:pPr>
            <a:endParaRPr lang="en-US" sz="1600" b="1" dirty="0">
              <a:solidFill>
                <a:schemeClr val="bg1"/>
              </a:solidFill>
              <a:latin typeface="+mj-lt"/>
            </a:endParaRPr>
          </a:p>
        </p:txBody>
      </p:sp>
      <p:cxnSp>
        <p:nvCxnSpPr>
          <p:cNvPr id="22" name="Straight Arrow Connector 21"/>
          <p:cNvCxnSpPr>
            <a:stCxn id="17" idx="2"/>
            <a:endCxn id="19" idx="0"/>
          </p:cNvCxnSpPr>
          <p:nvPr/>
        </p:nvCxnSpPr>
        <p:spPr>
          <a:xfrm>
            <a:off x="6802856" y="2277308"/>
            <a:ext cx="117541" cy="387459"/>
          </a:xfrm>
          <a:prstGeom prst="straightConnector1">
            <a:avLst/>
          </a:prstGeom>
          <a:ln w="28575">
            <a:headEnd type="none" w="med" len="med"/>
            <a:tailEnd type="triangle" w="med" len="med"/>
          </a:ln>
        </p:spPr>
        <p:style>
          <a:lnRef idx="2">
            <a:schemeClr val="accent3"/>
          </a:lnRef>
          <a:fillRef idx="0">
            <a:schemeClr val="accent3"/>
          </a:fillRef>
          <a:effectRef idx="1">
            <a:schemeClr val="accent3"/>
          </a:effectRef>
          <a:fontRef idx="minor">
            <a:schemeClr val="tx1"/>
          </a:fontRef>
        </p:style>
      </p:cxnSp>
      <p:cxnSp>
        <p:nvCxnSpPr>
          <p:cNvPr id="23" name="Straight Arrow Connector 22"/>
          <p:cNvCxnSpPr>
            <a:stCxn id="17" idx="2"/>
            <a:endCxn id="18" idx="0"/>
          </p:cNvCxnSpPr>
          <p:nvPr/>
        </p:nvCxnSpPr>
        <p:spPr>
          <a:xfrm flipH="1">
            <a:off x="5318745" y="2277308"/>
            <a:ext cx="1484111" cy="387459"/>
          </a:xfrm>
          <a:prstGeom prst="straightConnector1">
            <a:avLst/>
          </a:prstGeom>
          <a:ln w="28575">
            <a:headEnd type="none" w="med" len="med"/>
            <a:tailEnd type="triangle" w="med" len="med"/>
          </a:ln>
        </p:spPr>
        <p:style>
          <a:lnRef idx="2">
            <a:schemeClr val="accent3"/>
          </a:lnRef>
          <a:fillRef idx="0">
            <a:schemeClr val="accent3"/>
          </a:fillRef>
          <a:effectRef idx="1">
            <a:schemeClr val="accent3"/>
          </a:effectRef>
          <a:fontRef idx="minor">
            <a:schemeClr val="tx1"/>
          </a:fontRef>
        </p:style>
      </p:cxnSp>
      <p:cxnSp>
        <p:nvCxnSpPr>
          <p:cNvPr id="25" name="Straight Arrow Connector 24"/>
          <p:cNvCxnSpPr>
            <a:stCxn id="17" idx="2"/>
            <a:endCxn id="15" idx="0"/>
          </p:cNvCxnSpPr>
          <p:nvPr/>
        </p:nvCxnSpPr>
        <p:spPr>
          <a:xfrm flipH="1">
            <a:off x="2214573" y="2277308"/>
            <a:ext cx="4588283" cy="380359"/>
          </a:xfrm>
          <a:prstGeom prst="straightConnector1">
            <a:avLst/>
          </a:prstGeom>
          <a:ln w="38100">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26" name="Straight Arrow Connector 25"/>
          <p:cNvCxnSpPr>
            <a:stCxn id="17" idx="2"/>
            <a:endCxn id="21" idx="0"/>
          </p:cNvCxnSpPr>
          <p:nvPr/>
        </p:nvCxnSpPr>
        <p:spPr>
          <a:xfrm flipH="1">
            <a:off x="3886772" y="2277308"/>
            <a:ext cx="2916084" cy="387459"/>
          </a:xfrm>
          <a:prstGeom prst="straightConnector1">
            <a:avLst/>
          </a:prstGeom>
          <a:ln w="28575">
            <a:headEnd type="none" w="med" len="med"/>
            <a:tailEnd type="triangle" w="med" len="med"/>
          </a:ln>
        </p:spPr>
        <p:style>
          <a:lnRef idx="2">
            <a:schemeClr val="accent3"/>
          </a:lnRef>
          <a:fillRef idx="0">
            <a:schemeClr val="accent3"/>
          </a:fillRef>
          <a:effectRef idx="1">
            <a:schemeClr val="accent3"/>
          </a:effectRef>
          <a:fontRef idx="minor">
            <a:schemeClr val="tx1"/>
          </a:fontRef>
        </p:style>
      </p:cxnSp>
      <p:sp>
        <p:nvSpPr>
          <p:cNvPr id="31" name="TextBox 30"/>
          <p:cNvSpPr txBox="1"/>
          <p:nvPr/>
        </p:nvSpPr>
        <p:spPr>
          <a:xfrm>
            <a:off x="1219200" y="5212555"/>
            <a:ext cx="7772400" cy="1231106"/>
          </a:xfrm>
          <a:prstGeom prst="rect">
            <a:avLst/>
          </a:prstGeom>
          <a:noFill/>
        </p:spPr>
        <p:txBody>
          <a:bodyPr wrap="square" rtlCol="0">
            <a:spAutoFit/>
          </a:bodyPr>
          <a:lstStyle/>
          <a:p>
            <a:r>
              <a:rPr lang="en-US" sz="1400" b="1" i="1" dirty="0">
                <a:solidFill>
                  <a:schemeClr val="accent5">
                    <a:lumMod val="75000"/>
                  </a:schemeClr>
                </a:solidFill>
              </a:rPr>
              <a:t>Con la Especialidad en Estudios Multidisciplinarios el estudiante podrá:</a:t>
            </a:r>
          </a:p>
          <a:p>
            <a:pPr marL="174625" indent="-174625">
              <a:buFont typeface="Arial" pitchFamily="34" charset="0"/>
              <a:buChar char="•"/>
            </a:pPr>
            <a:r>
              <a:rPr lang="en-US" sz="1200" i="1" dirty="0">
                <a:solidFill>
                  <a:schemeClr val="accent5">
                    <a:lumMod val="75000"/>
                  </a:schemeClr>
                </a:solidFill>
              </a:rPr>
              <a:t>seleccionar cursos del plan de estudio de cada uno de las demás especialidades; o </a:t>
            </a:r>
          </a:p>
          <a:p>
            <a:pPr marL="174625" indent="-174625">
              <a:buFont typeface="Arial" pitchFamily="34" charset="0"/>
              <a:buChar char="•"/>
            </a:pPr>
            <a:r>
              <a:rPr lang="es-ES" sz="1200" i="1" dirty="0">
                <a:solidFill>
                  <a:schemeClr val="accent5">
                    <a:lumMod val="75000"/>
                  </a:schemeClr>
                </a:solidFill>
              </a:rPr>
              <a:t>obtener créditos en cada una de las cuatro áreas del plan básico/fundamental incluyendo Inglés IV, química y / o física; o</a:t>
            </a:r>
          </a:p>
          <a:p>
            <a:pPr marL="174625" indent="-174625">
              <a:buFont typeface="Arial" pitchFamily="34" charset="0"/>
              <a:buChar char="•"/>
            </a:pPr>
            <a:r>
              <a:rPr lang="es-ES" sz="1200" i="1" dirty="0">
                <a:solidFill>
                  <a:schemeClr val="accent5">
                    <a:lumMod val="75000"/>
                  </a:schemeClr>
                </a:solidFill>
              </a:rPr>
              <a:t>obtener créditos en cursos AP, IB o de doble crédito seleccionados de las siguientes áreas: Inglés, matemáticas, ciencias, estudios sociales, economía, otros idiomas además del inglés, o las bellas artes.</a:t>
            </a:r>
            <a:endParaRPr lang="en-US" sz="1200" i="1" dirty="0">
              <a:solidFill>
                <a:schemeClr val="accent5">
                  <a:lumMod val="75000"/>
                </a:schemeClr>
              </a:solidFill>
            </a:endParaRPr>
          </a:p>
        </p:txBody>
      </p:sp>
      <p:sp>
        <p:nvSpPr>
          <p:cNvPr id="37" name="TextBox 36"/>
          <p:cNvSpPr txBox="1"/>
          <p:nvPr/>
        </p:nvSpPr>
        <p:spPr>
          <a:xfrm>
            <a:off x="1142999" y="371475"/>
            <a:ext cx="7524729" cy="830997"/>
          </a:xfrm>
          <a:prstGeom prst="rect">
            <a:avLst/>
          </a:prstGeom>
          <a:noFill/>
        </p:spPr>
        <p:txBody>
          <a:bodyPr wrap="square">
            <a:spAutoFit/>
          </a:bodyPr>
          <a:lstStyle/>
          <a:p>
            <a:pPr>
              <a:defRPr/>
            </a:pPr>
            <a:r>
              <a:rPr lang="en-US" sz="2400" b="1" dirty="0">
                <a:solidFill>
                  <a:schemeClr val="bg2">
                    <a:lumMod val="25000"/>
                  </a:schemeClr>
                </a:solidFill>
                <a:effectLst>
                  <a:outerShdw blurRad="38100" dist="38100" dir="2700000" algn="tl">
                    <a:srgbClr val="000000">
                      <a:alpha val="43137"/>
                    </a:srgbClr>
                  </a:outerShdw>
                </a:effectLst>
                <a:latin typeface="+mj-lt"/>
              </a:rPr>
              <a:t>Multidisciplinary Studies Endorsement </a:t>
            </a:r>
          </a:p>
          <a:p>
            <a:pPr>
              <a:defRPr/>
            </a:pPr>
            <a:r>
              <a:rPr lang="en-US" sz="2400" b="1" i="1" dirty="0">
                <a:solidFill>
                  <a:schemeClr val="accent3">
                    <a:lumMod val="50000"/>
                  </a:schemeClr>
                </a:solidFill>
                <a:effectLst>
                  <a:outerShdw blurRad="38100" dist="38100" dir="2700000" algn="tl">
                    <a:srgbClr val="000000">
                      <a:alpha val="43137"/>
                    </a:srgbClr>
                  </a:outerShdw>
                </a:effectLst>
              </a:rPr>
              <a:t>Especialidad en Estudios Multidisciplinarios</a:t>
            </a:r>
          </a:p>
        </p:txBody>
      </p:sp>
      <p:sp>
        <p:nvSpPr>
          <p:cNvPr id="3" name="Slide Number Placeholder 2"/>
          <p:cNvSpPr>
            <a:spLocks noGrp="1"/>
          </p:cNvSpPr>
          <p:nvPr>
            <p:ph type="sldNum" sz="quarter" idx="12"/>
          </p:nvPr>
        </p:nvSpPr>
        <p:spPr/>
        <p:txBody>
          <a:bodyPr/>
          <a:lstStyle/>
          <a:p>
            <a:pPr>
              <a:defRPr/>
            </a:pPr>
            <a:fld id="{EF93E901-A195-4752-954D-8363B0E1838F}" type="slidenum">
              <a:rPr lang="en-US" smtClean="0"/>
              <a:pPr>
                <a:defRPr/>
              </a:pPr>
              <a:t>12</a:t>
            </a:fld>
            <a:endParaRPr lang="en-US"/>
          </a:p>
        </p:txBody>
      </p:sp>
    </p:spTree>
    <p:extLst>
      <p:ext uri="{BB962C8B-B14F-4D97-AF65-F5344CB8AC3E}">
        <p14:creationId xmlns:p14="http://schemas.microsoft.com/office/powerpoint/2010/main" val="395958312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3962400"/>
            <a:ext cx="7772400" cy="1077218"/>
          </a:xfrm>
          <a:prstGeom prst="rect">
            <a:avLst/>
          </a:prstGeom>
          <a:noFill/>
        </p:spPr>
        <p:txBody>
          <a:bodyPr wrap="square" rtlCol="0">
            <a:spAutoFit/>
          </a:bodyPr>
          <a:lstStyle/>
          <a:p>
            <a:pPr lvl="0"/>
            <a:r>
              <a:rPr lang="en-US" sz="1600" dirty="0"/>
              <a:t>In the </a:t>
            </a:r>
            <a:r>
              <a:rPr lang="en-US" sz="1600" b="1" dirty="0"/>
              <a:t>Science, Technology, Engineering and Mathematics (STEM) Endorsement </a:t>
            </a:r>
            <a:r>
              <a:rPr lang="en-US" sz="1600" dirty="0"/>
              <a:t>students can earn additional credits related to science, including environmental science, technology, computer science, engineering and advanced math.</a:t>
            </a:r>
          </a:p>
        </p:txBody>
      </p:sp>
      <p:sp>
        <p:nvSpPr>
          <p:cNvPr id="15" name="TextBox 14"/>
          <p:cNvSpPr txBox="1"/>
          <p:nvPr/>
        </p:nvSpPr>
        <p:spPr>
          <a:xfrm>
            <a:off x="1228745" y="2657667"/>
            <a:ext cx="1971655" cy="1154162"/>
          </a:xfrm>
          <a:prstGeom prst="rect">
            <a:avLst/>
          </a:prstGeom>
          <a:gradFill flip="none" rotWithShape="1">
            <a:gsLst>
              <a:gs pos="0">
                <a:srgbClr val="546D7A">
                  <a:tint val="66000"/>
                  <a:satMod val="160000"/>
                </a:srgbClr>
              </a:gs>
              <a:gs pos="50000">
                <a:srgbClr val="546D7A">
                  <a:tint val="44500"/>
                  <a:satMod val="160000"/>
                </a:srgbClr>
              </a:gs>
              <a:gs pos="100000">
                <a:srgbClr val="546D7A">
                  <a:tint val="23500"/>
                  <a:satMod val="160000"/>
                </a:srgbClr>
              </a:gs>
            </a:gsLst>
            <a:lin ang="0" scaled="1"/>
            <a:tileRect/>
          </a:gradFill>
          <a:effectLst>
            <a:innerShdw blurRad="63500" dist="50800" dir="27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spcAft>
                <a:spcPts val="600"/>
              </a:spcAft>
              <a:defRPr/>
            </a:pPr>
            <a:r>
              <a:rPr lang="en-US" sz="1600" b="1" dirty="0">
                <a:solidFill>
                  <a:schemeClr val="bg1"/>
                </a:solidFill>
              </a:rPr>
              <a:t>Multidisciplinary Studies</a:t>
            </a:r>
          </a:p>
          <a:p>
            <a:pPr algn="ctr">
              <a:defRPr/>
            </a:pPr>
            <a:r>
              <a:rPr lang="en-US" sz="1600" b="1" i="1" dirty="0">
                <a:solidFill>
                  <a:schemeClr val="bg1">
                    <a:lumMod val="65000"/>
                  </a:schemeClr>
                </a:solidFill>
              </a:rPr>
              <a:t>Estudios Multidisciplinarios</a:t>
            </a:r>
          </a:p>
        </p:txBody>
      </p:sp>
      <p:cxnSp>
        <p:nvCxnSpPr>
          <p:cNvPr id="16" name="Straight Arrow Connector 15"/>
          <p:cNvCxnSpPr>
            <a:stCxn id="17" idx="2"/>
            <a:endCxn id="20" idx="0"/>
          </p:cNvCxnSpPr>
          <p:nvPr/>
        </p:nvCxnSpPr>
        <p:spPr>
          <a:xfrm>
            <a:off x="6802856" y="2277308"/>
            <a:ext cx="1570114" cy="387459"/>
          </a:xfrm>
          <a:prstGeom prst="straightConnector1">
            <a:avLst/>
          </a:prstGeom>
          <a:ln w="28575">
            <a:headEnd type="none" w="med" len="med"/>
            <a:tailEnd type="triangle" w="med" len="med"/>
          </a:ln>
        </p:spPr>
        <p:style>
          <a:lnRef idx="2">
            <a:schemeClr val="accent3"/>
          </a:lnRef>
          <a:fillRef idx="0">
            <a:schemeClr val="accent3"/>
          </a:fillRef>
          <a:effectRef idx="1">
            <a:schemeClr val="accent3"/>
          </a:effectRef>
          <a:fontRef idx="minor">
            <a:schemeClr val="tx1"/>
          </a:fontRef>
        </p:style>
      </p:cxnSp>
      <p:sp>
        <p:nvSpPr>
          <p:cNvPr id="17" name="TextBox 16"/>
          <p:cNvSpPr txBox="1"/>
          <p:nvPr/>
        </p:nvSpPr>
        <p:spPr>
          <a:xfrm>
            <a:off x="4690311" y="1600200"/>
            <a:ext cx="4225089" cy="677108"/>
          </a:xfrm>
          <a:prstGeom prst="rect">
            <a:avLst/>
          </a:prstGeom>
          <a:solidFill>
            <a:srgbClr val="546D7A"/>
          </a:solidFill>
          <a:ln>
            <a:noFill/>
          </a:ln>
          <a:effectLst>
            <a:innerShdw blurRad="63500" dist="50800" dir="27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en-US" sz="2000" b="1" dirty="0">
                <a:solidFill>
                  <a:schemeClr val="bg1"/>
                </a:solidFill>
                <a:latin typeface="+mj-lt"/>
              </a:rPr>
              <a:t>Endorsements </a:t>
            </a:r>
            <a:r>
              <a:rPr lang="en-US" sz="1400" b="1" dirty="0">
                <a:solidFill>
                  <a:schemeClr val="bg1"/>
                </a:solidFill>
                <a:latin typeface="+mj-lt"/>
              </a:rPr>
              <a:t>= 4 credits</a:t>
            </a:r>
          </a:p>
          <a:p>
            <a:pPr algn="ctr">
              <a:defRPr/>
            </a:pPr>
            <a:r>
              <a:rPr lang="en-US" b="1" i="1" dirty="0">
                <a:solidFill>
                  <a:schemeClr val="bg1">
                    <a:lumMod val="85000"/>
                  </a:schemeClr>
                </a:solidFill>
                <a:latin typeface="+mj-lt"/>
              </a:rPr>
              <a:t>Especialidades = </a:t>
            </a:r>
            <a:r>
              <a:rPr lang="en-US" sz="1400" b="1" i="1" dirty="0">
                <a:solidFill>
                  <a:schemeClr val="bg1">
                    <a:lumMod val="85000"/>
                  </a:schemeClr>
                </a:solidFill>
                <a:latin typeface="+mj-lt"/>
              </a:rPr>
              <a:t>4 créditos</a:t>
            </a:r>
          </a:p>
        </p:txBody>
      </p:sp>
      <p:sp>
        <p:nvSpPr>
          <p:cNvPr id="18" name="TextBox 17"/>
          <p:cNvSpPr txBox="1"/>
          <p:nvPr/>
        </p:nvSpPr>
        <p:spPr>
          <a:xfrm>
            <a:off x="4551035" y="2664767"/>
            <a:ext cx="1535420" cy="1154162"/>
          </a:xfrm>
          <a:prstGeom prst="rect">
            <a:avLst/>
          </a:prstGeom>
          <a:gradFill flip="none" rotWithShape="1">
            <a:gsLst>
              <a:gs pos="0">
                <a:srgbClr val="546D7A">
                  <a:tint val="66000"/>
                  <a:satMod val="160000"/>
                </a:srgbClr>
              </a:gs>
              <a:gs pos="50000">
                <a:srgbClr val="546D7A">
                  <a:tint val="44500"/>
                  <a:satMod val="160000"/>
                </a:srgbClr>
              </a:gs>
              <a:gs pos="100000">
                <a:srgbClr val="546D7A">
                  <a:tint val="23500"/>
                  <a:satMod val="160000"/>
                </a:srgbClr>
              </a:gs>
            </a:gsLst>
            <a:lin ang="0" scaled="1"/>
            <a:tileRect/>
          </a:gradFill>
          <a:effectLst>
            <a:innerShdw blurRad="63500" dist="50800" dir="27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spcAft>
                <a:spcPts val="600"/>
              </a:spcAft>
              <a:defRPr/>
            </a:pPr>
            <a:r>
              <a:rPr lang="en-US" sz="1600" b="1" dirty="0">
                <a:solidFill>
                  <a:schemeClr val="bg1"/>
                </a:solidFill>
              </a:rPr>
              <a:t>Business &amp; Industry</a:t>
            </a:r>
          </a:p>
          <a:p>
            <a:pPr algn="ctr">
              <a:defRPr/>
            </a:pPr>
            <a:r>
              <a:rPr lang="en-US" sz="1600" b="1" i="1" dirty="0" err="1">
                <a:solidFill>
                  <a:schemeClr val="bg1">
                    <a:lumMod val="65000"/>
                  </a:schemeClr>
                </a:solidFill>
              </a:rPr>
              <a:t>Negocios</a:t>
            </a:r>
            <a:r>
              <a:rPr lang="en-US" sz="1600" b="1" i="1" dirty="0">
                <a:solidFill>
                  <a:schemeClr val="bg1">
                    <a:lumMod val="65000"/>
                  </a:schemeClr>
                </a:solidFill>
              </a:rPr>
              <a:t> e </a:t>
            </a:r>
            <a:r>
              <a:rPr lang="en-US" sz="1600" b="1" i="1" dirty="0" err="1">
                <a:solidFill>
                  <a:schemeClr val="bg1">
                    <a:lumMod val="65000"/>
                  </a:schemeClr>
                </a:solidFill>
              </a:rPr>
              <a:t>Industrias</a:t>
            </a:r>
            <a:endParaRPr lang="en-US" sz="1600" b="1" i="1" dirty="0">
              <a:solidFill>
                <a:schemeClr val="bg1">
                  <a:lumMod val="65000"/>
                </a:schemeClr>
              </a:solidFill>
            </a:endParaRPr>
          </a:p>
        </p:txBody>
      </p:sp>
      <p:sp>
        <p:nvSpPr>
          <p:cNvPr id="19" name="TextBox 18"/>
          <p:cNvSpPr txBox="1"/>
          <p:nvPr/>
        </p:nvSpPr>
        <p:spPr>
          <a:xfrm>
            <a:off x="6086455" y="2664767"/>
            <a:ext cx="1667884" cy="1154162"/>
          </a:xfrm>
          <a:prstGeom prst="rect">
            <a:avLst/>
          </a:prstGeom>
          <a:gradFill flip="none" rotWithShape="1">
            <a:gsLst>
              <a:gs pos="0">
                <a:srgbClr val="546D7A">
                  <a:tint val="66000"/>
                  <a:satMod val="160000"/>
                </a:srgbClr>
              </a:gs>
              <a:gs pos="50000">
                <a:srgbClr val="546D7A">
                  <a:tint val="44500"/>
                  <a:satMod val="160000"/>
                </a:srgbClr>
              </a:gs>
              <a:gs pos="100000">
                <a:srgbClr val="546D7A">
                  <a:tint val="23500"/>
                  <a:satMod val="160000"/>
                </a:srgbClr>
              </a:gs>
            </a:gsLst>
            <a:lin ang="0" scaled="1"/>
            <a:tileRect/>
          </a:gradFill>
          <a:ln>
            <a:noFill/>
          </a:ln>
          <a:effectLst>
            <a:innerShdw blurRad="63500" dist="50800" dir="27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spcAft>
                <a:spcPts val="600"/>
              </a:spcAft>
              <a:defRPr/>
            </a:pPr>
            <a:r>
              <a:rPr lang="en-US" sz="1600" b="1" dirty="0">
                <a:solidFill>
                  <a:schemeClr val="bg1"/>
                </a:solidFill>
              </a:rPr>
              <a:t>Arts &amp; Humanities</a:t>
            </a:r>
          </a:p>
          <a:p>
            <a:pPr algn="ctr">
              <a:defRPr/>
            </a:pPr>
            <a:r>
              <a:rPr lang="en-US" sz="1600" b="1" i="1" dirty="0">
                <a:solidFill>
                  <a:schemeClr val="bg1">
                    <a:lumMod val="65000"/>
                  </a:schemeClr>
                </a:solidFill>
              </a:rPr>
              <a:t>Artes y Humanidades</a:t>
            </a:r>
          </a:p>
        </p:txBody>
      </p:sp>
      <p:sp>
        <p:nvSpPr>
          <p:cNvPr id="20" name="TextBox 19"/>
          <p:cNvSpPr txBox="1"/>
          <p:nvPr/>
        </p:nvSpPr>
        <p:spPr>
          <a:xfrm>
            <a:off x="7754339" y="2664767"/>
            <a:ext cx="1237261" cy="1154162"/>
          </a:xfrm>
          <a:prstGeom prst="rect">
            <a:avLst/>
          </a:prstGeom>
          <a:gradFill flip="none" rotWithShape="1">
            <a:gsLst>
              <a:gs pos="0">
                <a:srgbClr val="546D7A">
                  <a:tint val="66000"/>
                  <a:satMod val="160000"/>
                </a:srgbClr>
              </a:gs>
              <a:gs pos="50000">
                <a:srgbClr val="546D7A">
                  <a:tint val="44500"/>
                  <a:satMod val="160000"/>
                </a:srgbClr>
              </a:gs>
              <a:gs pos="100000">
                <a:srgbClr val="546D7A">
                  <a:tint val="23500"/>
                  <a:satMod val="160000"/>
                </a:srgbClr>
              </a:gs>
            </a:gsLst>
            <a:lin ang="0" scaled="1"/>
            <a:tileRect/>
          </a:gradFill>
          <a:ln>
            <a:noFill/>
          </a:ln>
          <a:effectLst>
            <a:innerShdw blurRad="63500" dist="50800" dir="27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spcAft>
                <a:spcPts val="600"/>
              </a:spcAft>
              <a:defRPr/>
            </a:pPr>
            <a:r>
              <a:rPr lang="en-US" sz="1600" b="1" dirty="0">
                <a:solidFill>
                  <a:schemeClr val="bg1"/>
                </a:solidFill>
              </a:rPr>
              <a:t>Public Service</a:t>
            </a:r>
          </a:p>
          <a:p>
            <a:pPr algn="ctr">
              <a:defRPr/>
            </a:pPr>
            <a:r>
              <a:rPr lang="en-US" sz="1600" b="1" i="1" dirty="0">
                <a:solidFill>
                  <a:schemeClr val="bg1">
                    <a:lumMod val="65000"/>
                  </a:schemeClr>
                </a:solidFill>
              </a:rPr>
              <a:t>Servicios Públicos</a:t>
            </a:r>
          </a:p>
        </p:txBody>
      </p:sp>
      <p:sp>
        <p:nvSpPr>
          <p:cNvPr id="21" name="TextBox 20"/>
          <p:cNvSpPr txBox="1"/>
          <p:nvPr/>
        </p:nvSpPr>
        <p:spPr>
          <a:xfrm>
            <a:off x="3201543" y="2664767"/>
            <a:ext cx="1370457" cy="1154162"/>
          </a:xfrm>
          <a:prstGeom prst="rect">
            <a:avLst/>
          </a:prstGeom>
          <a:solidFill>
            <a:srgbClr val="546D7A"/>
          </a:solidFill>
          <a:ln>
            <a:noFill/>
          </a:ln>
          <a:effectLst>
            <a:innerShdw blurRad="63500" dist="50800" dir="27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endParaRPr lang="en-US" sz="1600" b="1" dirty="0">
              <a:solidFill>
                <a:schemeClr val="bg1"/>
              </a:solidFill>
            </a:endParaRPr>
          </a:p>
          <a:p>
            <a:pPr algn="ctr">
              <a:spcAft>
                <a:spcPts val="600"/>
              </a:spcAft>
              <a:defRPr/>
            </a:pPr>
            <a:r>
              <a:rPr lang="en-US" sz="1600" b="1" dirty="0">
                <a:solidFill>
                  <a:schemeClr val="bg1"/>
                </a:solidFill>
              </a:rPr>
              <a:t>STEM</a:t>
            </a:r>
          </a:p>
          <a:p>
            <a:pPr algn="ctr">
              <a:defRPr/>
            </a:pPr>
            <a:r>
              <a:rPr lang="en-US" sz="1600" b="1" i="1" dirty="0">
                <a:solidFill>
                  <a:schemeClr val="bg1">
                    <a:lumMod val="85000"/>
                  </a:schemeClr>
                </a:solidFill>
              </a:rPr>
              <a:t>STEM</a:t>
            </a:r>
          </a:p>
          <a:p>
            <a:pPr algn="ctr">
              <a:defRPr/>
            </a:pPr>
            <a:endParaRPr lang="en-US" sz="1600" b="1" dirty="0">
              <a:solidFill>
                <a:schemeClr val="bg1"/>
              </a:solidFill>
              <a:latin typeface="+mj-lt"/>
            </a:endParaRPr>
          </a:p>
        </p:txBody>
      </p:sp>
      <p:cxnSp>
        <p:nvCxnSpPr>
          <p:cNvPr id="22" name="Straight Arrow Connector 21"/>
          <p:cNvCxnSpPr>
            <a:stCxn id="17" idx="2"/>
            <a:endCxn id="19" idx="0"/>
          </p:cNvCxnSpPr>
          <p:nvPr/>
        </p:nvCxnSpPr>
        <p:spPr>
          <a:xfrm>
            <a:off x="6802856" y="2277308"/>
            <a:ext cx="117541" cy="387459"/>
          </a:xfrm>
          <a:prstGeom prst="straightConnector1">
            <a:avLst/>
          </a:prstGeom>
          <a:ln w="28575">
            <a:headEnd type="none" w="med" len="med"/>
            <a:tailEnd type="triangle" w="med" len="med"/>
          </a:ln>
        </p:spPr>
        <p:style>
          <a:lnRef idx="2">
            <a:schemeClr val="accent3"/>
          </a:lnRef>
          <a:fillRef idx="0">
            <a:schemeClr val="accent3"/>
          </a:fillRef>
          <a:effectRef idx="1">
            <a:schemeClr val="accent3"/>
          </a:effectRef>
          <a:fontRef idx="minor">
            <a:schemeClr val="tx1"/>
          </a:fontRef>
        </p:style>
      </p:cxnSp>
      <p:cxnSp>
        <p:nvCxnSpPr>
          <p:cNvPr id="23" name="Straight Arrow Connector 22"/>
          <p:cNvCxnSpPr>
            <a:stCxn id="17" idx="2"/>
            <a:endCxn id="18" idx="0"/>
          </p:cNvCxnSpPr>
          <p:nvPr/>
        </p:nvCxnSpPr>
        <p:spPr>
          <a:xfrm flipH="1">
            <a:off x="5318745" y="2277308"/>
            <a:ext cx="1484111" cy="387459"/>
          </a:xfrm>
          <a:prstGeom prst="straightConnector1">
            <a:avLst/>
          </a:prstGeom>
          <a:ln w="28575">
            <a:headEnd type="none" w="med" len="med"/>
            <a:tailEnd type="triangle" w="med" len="med"/>
          </a:ln>
        </p:spPr>
        <p:style>
          <a:lnRef idx="2">
            <a:schemeClr val="accent3"/>
          </a:lnRef>
          <a:fillRef idx="0">
            <a:schemeClr val="accent3"/>
          </a:fillRef>
          <a:effectRef idx="1">
            <a:schemeClr val="accent3"/>
          </a:effectRef>
          <a:fontRef idx="minor">
            <a:schemeClr val="tx1"/>
          </a:fontRef>
        </p:style>
      </p:cxnSp>
      <p:cxnSp>
        <p:nvCxnSpPr>
          <p:cNvPr id="25" name="Straight Arrow Connector 24"/>
          <p:cNvCxnSpPr>
            <a:stCxn id="17" idx="2"/>
            <a:endCxn id="15" idx="0"/>
          </p:cNvCxnSpPr>
          <p:nvPr/>
        </p:nvCxnSpPr>
        <p:spPr>
          <a:xfrm flipH="1">
            <a:off x="2214573" y="2277308"/>
            <a:ext cx="4588283" cy="380359"/>
          </a:xfrm>
          <a:prstGeom prst="straightConnector1">
            <a:avLst/>
          </a:prstGeom>
          <a:ln w="38100">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26" name="Straight Arrow Connector 25"/>
          <p:cNvCxnSpPr>
            <a:stCxn id="17" idx="2"/>
            <a:endCxn id="21" idx="0"/>
          </p:cNvCxnSpPr>
          <p:nvPr/>
        </p:nvCxnSpPr>
        <p:spPr>
          <a:xfrm flipH="1">
            <a:off x="3886772" y="2277308"/>
            <a:ext cx="2916084" cy="387459"/>
          </a:xfrm>
          <a:prstGeom prst="straightConnector1">
            <a:avLst/>
          </a:prstGeom>
          <a:ln w="28575">
            <a:headEnd type="none" w="med" len="med"/>
            <a:tailEnd type="triangle" w="med" len="med"/>
          </a:ln>
        </p:spPr>
        <p:style>
          <a:lnRef idx="2">
            <a:schemeClr val="accent3"/>
          </a:lnRef>
          <a:fillRef idx="0">
            <a:schemeClr val="accent3"/>
          </a:fillRef>
          <a:effectRef idx="1">
            <a:schemeClr val="accent3"/>
          </a:effectRef>
          <a:fontRef idx="minor">
            <a:schemeClr val="tx1"/>
          </a:fontRef>
        </p:style>
      </p:cxnSp>
      <p:sp>
        <p:nvSpPr>
          <p:cNvPr id="31" name="TextBox 30"/>
          <p:cNvSpPr txBox="1"/>
          <p:nvPr/>
        </p:nvSpPr>
        <p:spPr>
          <a:xfrm>
            <a:off x="1228745" y="5105400"/>
            <a:ext cx="7686655" cy="830997"/>
          </a:xfrm>
          <a:prstGeom prst="rect">
            <a:avLst/>
          </a:prstGeom>
          <a:noFill/>
        </p:spPr>
        <p:txBody>
          <a:bodyPr wrap="square" rtlCol="0">
            <a:spAutoFit/>
          </a:bodyPr>
          <a:lstStyle/>
          <a:p>
            <a:pPr lvl="0"/>
            <a:r>
              <a:rPr lang="en-US" sz="1600" i="1" dirty="0">
                <a:solidFill>
                  <a:schemeClr val="accent5">
                    <a:lumMod val="75000"/>
                  </a:schemeClr>
                </a:solidFill>
              </a:rPr>
              <a:t>En la </a:t>
            </a:r>
            <a:r>
              <a:rPr lang="en-US" sz="1600" b="1" i="1" dirty="0">
                <a:solidFill>
                  <a:schemeClr val="accent5">
                    <a:lumMod val="75000"/>
                  </a:schemeClr>
                </a:solidFill>
              </a:rPr>
              <a:t>Especialidad de Ciencias, Tecnología, Ingeniería y Matemáticas (CTIM o STEM) </a:t>
            </a:r>
            <a:r>
              <a:rPr lang="en-US" sz="1600" i="1" dirty="0">
                <a:solidFill>
                  <a:schemeClr val="accent5">
                    <a:lumMod val="75000"/>
                  </a:schemeClr>
                </a:solidFill>
              </a:rPr>
              <a:t>los estudiantes pueden recibir créditos adicionales relacionados a las ciencias, tecnología, computación, ingeniería y cursos avanzados de matemáticas. </a:t>
            </a:r>
          </a:p>
        </p:txBody>
      </p:sp>
      <p:sp>
        <p:nvSpPr>
          <p:cNvPr id="24" name="TextBox 23"/>
          <p:cNvSpPr txBox="1"/>
          <p:nvPr/>
        </p:nvSpPr>
        <p:spPr>
          <a:xfrm>
            <a:off x="1142999" y="371475"/>
            <a:ext cx="7524729" cy="830997"/>
          </a:xfrm>
          <a:prstGeom prst="rect">
            <a:avLst/>
          </a:prstGeom>
          <a:noFill/>
        </p:spPr>
        <p:txBody>
          <a:bodyPr wrap="square">
            <a:spAutoFit/>
          </a:bodyPr>
          <a:lstStyle/>
          <a:p>
            <a:pPr>
              <a:defRPr/>
            </a:pPr>
            <a:r>
              <a:rPr lang="en-US" sz="2400" b="1" dirty="0">
                <a:solidFill>
                  <a:schemeClr val="bg2">
                    <a:lumMod val="25000"/>
                  </a:schemeClr>
                </a:solidFill>
                <a:effectLst>
                  <a:outerShdw blurRad="38100" dist="38100" dir="2700000" algn="tl">
                    <a:srgbClr val="000000">
                      <a:alpha val="43137"/>
                    </a:srgbClr>
                  </a:outerShdw>
                </a:effectLst>
                <a:latin typeface="+mj-lt"/>
              </a:rPr>
              <a:t>STEM Endorsement </a:t>
            </a:r>
          </a:p>
          <a:p>
            <a:pPr>
              <a:defRPr/>
            </a:pPr>
            <a:r>
              <a:rPr lang="en-US" sz="2400" b="1" i="1" dirty="0">
                <a:solidFill>
                  <a:schemeClr val="accent3">
                    <a:lumMod val="50000"/>
                  </a:schemeClr>
                </a:solidFill>
                <a:effectLst>
                  <a:outerShdw blurRad="38100" dist="38100" dir="2700000" algn="tl">
                    <a:srgbClr val="000000">
                      <a:alpha val="43137"/>
                    </a:srgbClr>
                  </a:outerShdw>
                </a:effectLst>
              </a:rPr>
              <a:t>Especialidad en STEM</a:t>
            </a:r>
          </a:p>
        </p:txBody>
      </p:sp>
      <p:sp>
        <p:nvSpPr>
          <p:cNvPr id="3" name="Slide Number Placeholder 2"/>
          <p:cNvSpPr>
            <a:spLocks noGrp="1"/>
          </p:cNvSpPr>
          <p:nvPr>
            <p:ph type="sldNum" sz="quarter" idx="12"/>
          </p:nvPr>
        </p:nvSpPr>
        <p:spPr/>
        <p:txBody>
          <a:bodyPr/>
          <a:lstStyle/>
          <a:p>
            <a:pPr>
              <a:defRPr/>
            </a:pPr>
            <a:fld id="{EF93E901-A195-4752-954D-8363B0E1838F}" type="slidenum">
              <a:rPr lang="en-US" smtClean="0"/>
              <a:pPr>
                <a:defRPr/>
              </a:pPr>
              <a:t>13</a:t>
            </a:fld>
            <a:endParaRPr lang="en-US"/>
          </a:p>
        </p:txBody>
      </p:sp>
    </p:spTree>
    <p:extLst>
      <p:ext uri="{BB962C8B-B14F-4D97-AF65-F5344CB8AC3E}">
        <p14:creationId xmlns:p14="http://schemas.microsoft.com/office/powerpoint/2010/main" val="413010295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143000" y="371474"/>
            <a:ext cx="7448529" cy="830997"/>
          </a:xfrm>
          <a:prstGeom prst="rect">
            <a:avLst/>
          </a:prstGeom>
          <a:noFill/>
        </p:spPr>
        <p:txBody>
          <a:bodyPr wrap="square">
            <a:spAutoFit/>
          </a:bodyPr>
          <a:lstStyle/>
          <a:p>
            <a:pPr>
              <a:defRPr/>
            </a:pPr>
            <a:r>
              <a:rPr lang="en-US" sz="2400" b="1" dirty="0">
                <a:solidFill>
                  <a:schemeClr val="bg2">
                    <a:lumMod val="25000"/>
                  </a:schemeClr>
                </a:solidFill>
                <a:effectLst>
                  <a:outerShdw blurRad="38100" dist="38100" dir="2700000" algn="tl">
                    <a:srgbClr val="000000">
                      <a:alpha val="43137"/>
                    </a:srgbClr>
                  </a:outerShdw>
                </a:effectLst>
                <a:latin typeface="+mj-lt"/>
              </a:rPr>
              <a:t>Business and Industry Endorsement</a:t>
            </a:r>
          </a:p>
          <a:p>
            <a:pPr>
              <a:defRPr/>
            </a:pPr>
            <a:r>
              <a:rPr lang="es-ES" sz="2400" b="1" i="1" dirty="0">
                <a:solidFill>
                  <a:schemeClr val="accent3">
                    <a:lumMod val="50000"/>
                  </a:schemeClr>
                </a:solidFill>
                <a:effectLst>
                  <a:outerShdw blurRad="38100" dist="38100" dir="2700000" algn="tl">
                    <a:srgbClr val="000000">
                      <a:alpha val="43137"/>
                    </a:srgbClr>
                  </a:outerShdw>
                </a:effectLst>
              </a:rPr>
              <a:t>Especialidad en Negocios e Industrias</a:t>
            </a:r>
            <a:endParaRPr lang="en-US" sz="2400" b="1" i="1" dirty="0">
              <a:solidFill>
                <a:schemeClr val="accent3">
                  <a:lumMod val="50000"/>
                </a:schemeClr>
              </a:solidFill>
              <a:effectLst>
                <a:outerShdw blurRad="38100" dist="38100" dir="2700000" algn="tl">
                  <a:srgbClr val="000000">
                    <a:alpha val="43137"/>
                  </a:srgbClr>
                </a:outerShdw>
              </a:effectLst>
            </a:endParaRPr>
          </a:p>
        </p:txBody>
      </p:sp>
      <p:sp>
        <p:nvSpPr>
          <p:cNvPr id="2" name="TextBox 1"/>
          <p:cNvSpPr txBox="1"/>
          <p:nvPr/>
        </p:nvSpPr>
        <p:spPr>
          <a:xfrm>
            <a:off x="1219200" y="3962400"/>
            <a:ext cx="7696200" cy="1323439"/>
          </a:xfrm>
          <a:prstGeom prst="rect">
            <a:avLst/>
          </a:prstGeom>
          <a:noFill/>
        </p:spPr>
        <p:txBody>
          <a:bodyPr wrap="square" rtlCol="0">
            <a:spAutoFit/>
          </a:bodyPr>
          <a:lstStyle/>
          <a:p>
            <a:pPr lvl="0"/>
            <a:r>
              <a:rPr lang="en-US" sz="1600" dirty="0"/>
              <a:t>In the </a:t>
            </a:r>
            <a:r>
              <a:rPr lang="en-US" sz="1600" b="1" dirty="0"/>
              <a:t>Business and Industry Endorsement </a:t>
            </a:r>
            <a:r>
              <a:rPr lang="en-US" sz="1600" dirty="0"/>
              <a:t>students take courses related to database management, information technology, communications, accounting, finance, marketing, graphic design, architecture, construction, welding, logistics, automotive technology, agricultural science, and heating, ventilation and air conditioning.</a:t>
            </a:r>
          </a:p>
        </p:txBody>
      </p:sp>
      <p:sp>
        <p:nvSpPr>
          <p:cNvPr id="15" name="TextBox 14"/>
          <p:cNvSpPr txBox="1"/>
          <p:nvPr/>
        </p:nvSpPr>
        <p:spPr>
          <a:xfrm>
            <a:off x="1228745" y="2657667"/>
            <a:ext cx="1971655" cy="1154162"/>
          </a:xfrm>
          <a:prstGeom prst="rect">
            <a:avLst/>
          </a:prstGeom>
          <a:gradFill flip="none" rotWithShape="1">
            <a:gsLst>
              <a:gs pos="0">
                <a:srgbClr val="546D7A">
                  <a:tint val="66000"/>
                  <a:satMod val="160000"/>
                </a:srgbClr>
              </a:gs>
              <a:gs pos="50000">
                <a:srgbClr val="546D7A">
                  <a:tint val="44500"/>
                  <a:satMod val="160000"/>
                </a:srgbClr>
              </a:gs>
              <a:gs pos="100000">
                <a:srgbClr val="546D7A">
                  <a:tint val="23500"/>
                  <a:satMod val="160000"/>
                </a:srgbClr>
              </a:gs>
            </a:gsLst>
            <a:lin ang="0" scaled="1"/>
            <a:tileRect/>
          </a:gradFill>
          <a:effectLst>
            <a:innerShdw blurRad="63500" dist="50800" dir="27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spcAft>
                <a:spcPts val="600"/>
              </a:spcAft>
              <a:defRPr/>
            </a:pPr>
            <a:r>
              <a:rPr lang="en-US" sz="1600" b="1" dirty="0">
                <a:solidFill>
                  <a:schemeClr val="bg1"/>
                </a:solidFill>
              </a:rPr>
              <a:t>Multidisciplinary Studies</a:t>
            </a:r>
          </a:p>
          <a:p>
            <a:pPr algn="ctr">
              <a:defRPr/>
            </a:pPr>
            <a:r>
              <a:rPr lang="en-US" sz="1600" b="1" i="1" dirty="0">
                <a:solidFill>
                  <a:schemeClr val="bg1">
                    <a:lumMod val="65000"/>
                  </a:schemeClr>
                </a:solidFill>
              </a:rPr>
              <a:t>Estudios Multidisciplinarios</a:t>
            </a:r>
          </a:p>
        </p:txBody>
      </p:sp>
      <p:cxnSp>
        <p:nvCxnSpPr>
          <p:cNvPr id="16" name="Straight Arrow Connector 15"/>
          <p:cNvCxnSpPr>
            <a:stCxn id="17" idx="2"/>
            <a:endCxn id="20" idx="0"/>
          </p:cNvCxnSpPr>
          <p:nvPr/>
        </p:nvCxnSpPr>
        <p:spPr>
          <a:xfrm>
            <a:off x="6802856" y="2277308"/>
            <a:ext cx="1570114" cy="387459"/>
          </a:xfrm>
          <a:prstGeom prst="straightConnector1">
            <a:avLst/>
          </a:prstGeom>
          <a:ln w="28575">
            <a:headEnd type="none" w="med" len="med"/>
            <a:tailEnd type="triangle" w="med" len="med"/>
          </a:ln>
        </p:spPr>
        <p:style>
          <a:lnRef idx="2">
            <a:schemeClr val="accent3"/>
          </a:lnRef>
          <a:fillRef idx="0">
            <a:schemeClr val="accent3"/>
          </a:fillRef>
          <a:effectRef idx="1">
            <a:schemeClr val="accent3"/>
          </a:effectRef>
          <a:fontRef idx="minor">
            <a:schemeClr val="tx1"/>
          </a:fontRef>
        </p:style>
      </p:cxnSp>
      <p:sp>
        <p:nvSpPr>
          <p:cNvPr id="17" name="TextBox 16"/>
          <p:cNvSpPr txBox="1"/>
          <p:nvPr/>
        </p:nvSpPr>
        <p:spPr>
          <a:xfrm>
            <a:off x="4690311" y="1600200"/>
            <a:ext cx="4225089" cy="677108"/>
          </a:xfrm>
          <a:prstGeom prst="rect">
            <a:avLst/>
          </a:prstGeom>
          <a:solidFill>
            <a:srgbClr val="546D7A"/>
          </a:solidFill>
          <a:ln>
            <a:noFill/>
          </a:ln>
          <a:effectLst>
            <a:innerShdw blurRad="63500" dist="50800" dir="27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en-US" sz="2000" b="1" dirty="0">
                <a:solidFill>
                  <a:schemeClr val="bg1"/>
                </a:solidFill>
                <a:latin typeface="+mj-lt"/>
              </a:rPr>
              <a:t>Endorsements </a:t>
            </a:r>
            <a:r>
              <a:rPr lang="en-US" sz="1400" b="1" dirty="0">
                <a:solidFill>
                  <a:schemeClr val="bg1"/>
                </a:solidFill>
                <a:latin typeface="+mj-lt"/>
              </a:rPr>
              <a:t>= 4 credits</a:t>
            </a:r>
          </a:p>
          <a:p>
            <a:pPr algn="ctr">
              <a:defRPr/>
            </a:pPr>
            <a:r>
              <a:rPr lang="en-US" b="1" i="1" dirty="0">
                <a:solidFill>
                  <a:schemeClr val="bg1">
                    <a:lumMod val="85000"/>
                  </a:schemeClr>
                </a:solidFill>
                <a:latin typeface="+mj-lt"/>
              </a:rPr>
              <a:t>Especialidades = </a:t>
            </a:r>
            <a:r>
              <a:rPr lang="en-US" sz="1400" b="1" i="1" dirty="0">
                <a:solidFill>
                  <a:schemeClr val="bg1">
                    <a:lumMod val="85000"/>
                  </a:schemeClr>
                </a:solidFill>
                <a:latin typeface="+mj-lt"/>
              </a:rPr>
              <a:t>4 créditos</a:t>
            </a:r>
          </a:p>
        </p:txBody>
      </p:sp>
      <p:sp>
        <p:nvSpPr>
          <p:cNvPr id="18" name="TextBox 17"/>
          <p:cNvSpPr txBox="1"/>
          <p:nvPr/>
        </p:nvSpPr>
        <p:spPr>
          <a:xfrm>
            <a:off x="4551035" y="2664767"/>
            <a:ext cx="1535420" cy="1154162"/>
          </a:xfrm>
          <a:prstGeom prst="rect">
            <a:avLst/>
          </a:prstGeom>
          <a:solidFill>
            <a:srgbClr val="546D7A"/>
          </a:solidFill>
          <a:effectLst>
            <a:innerShdw blurRad="63500" dist="50800" dir="27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spcAft>
                <a:spcPts val="600"/>
              </a:spcAft>
              <a:defRPr/>
            </a:pPr>
            <a:r>
              <a:rPr lang="en-US" sz="1600" b="1" dirty="0">
                <a:solidFill>
                  <a:schemeClr val="bg1"/>
                </a:solidFill>
              </a:rPr>
              <a:t>Business &amp; Industry</a:t>
            </a:r>
          </a:p>
          <a:p>
            <a:pPr algn="ctr">
              <a:defRPr/>
            </a:pPr>
            <a:r>
              <a:rPr lang="en-US" sz="1600" b="1" i="1" dirty="0" err="1">
                <a:solidFill>
                  <a:schemeClr val="bg1">
                    <a:lumMod val="85000"/>
                  </a:schemeClr>
                </a:solidFill>
              </a:rPr>
              <a:t>Negocios</a:t>
            </a:r>
            <a:r>
              <a:rPr lang="en-US" sz="1600" b="1" i="1" dirty="0">
                <a:solidFill>
                  <a:schemeClr val="bg1">
                    <a:lumMod val="85000"/>
                  </a:schemeClr>
                </a:solidFill>
              </a:rPr>
              <a:t> e </a:t>
            </a:r>
            <a:r>
              <a:rPr lang="en-US" sz="1600" b="1" i="1" dirty="0" err="1">
                <a:solidFill>
                  <a:schemeClr val="bg1">
                    <a:lumMod val="85000"/>
                  </a:schemeClr>
                </a:solidFill>
              </a:rPr>
              <a:t>Industrias</a:t>
            </a:r>
            <a:endParaRPr lang="en-US" sz="1600" b="1" i="1" dirty="0">
              <a:solidFill>
                <a:schemeClr val="bg1">
                  <a:lumMod val="85000"/>
                </a:schemeClr>
              </a:solidFill>
            </a:endParaRPr>
          </a:p>
        </p:txBody>
      </p:sp>
      <p:sp>
        <p:nvSpPr>
          <p:cNvPr id="19" name="TextBox 18"/>
          <p:cNvSpPr txBox="1"/>
          <p:nvPr/>
        </p:nvSpPr>
        <p:spPr>
          <a:xfrm>
            <a:off x="6086455" y="2664767"/>
            <a:ext cx="1667884" cy="1154162"/>
          </a:xfrm>
          <a:prstGeom prst="rect">
            <a:avLst/>
          </a:prstGeom>
          <a:gradFill flip="none" rotWithShape="1">
            <a:gsLst>
              <a:gs pos="0">
                <a:srgbClr val="546D7A">
                  <a:tint val="66000"/>
                  <a:satMod val="160000"/>
                </a:srgbClr>
              </a:gs>
              <a:gs pos="50000">
                <a:srgbClr val="546D7A">
                  <a:tint val="44500"/>
                  <a:satMod val="160000"/>
                </a:srgbClr>
              </a:gs>
              <a:gs pos="100000">
                <a:srgbClr val="546D7A">
                  <a:tint val="23500"/>
                  <a:satMod val="160000"/>
                </a:srgbClr>
              </a:gs>
            </a:gsLst>
            <a:lin ang="0" scaled="1"/>
            <a:tileRect/>
          </a:gradFill>
          <a:ln>
            <a:noFill/>
          </a:ln>
          <a:effectLst>
            <a:innerShdw blurRad="63500" dist="50800" dir="27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spcAft>
                <a:spcPts val="600"/>
              </a:spcAft>
              <a:defRPr/>
            </a:pPr>
            <a:r>
              <a:rPr lang="en-US" sz="1600" b="1" dirty="0">
                <a:solidFill>
                  <a:schemeClr val="bg1"/>
                </a:solidFill>
              </a:rPr>
              <a:t>Arts &amp; Humanities</a:t>
            </a:r>
          </a:p>
          <a:p>
            <a:pPr algn="ctr">
              <a:defRPr/>
            </a:pPr>
            <a:r>
              <a:rPr lang="en-US" sz="1600" b="1" i="1" dirty="0" err="1">
                <a:solidFill>
                  <a:schemeClr val="bg1">
                    <a:lumMod val="65000"/>
                  </a:schemeClr>
                </a:solidFill>
              </a:rPr>
              <a:t>Artes</a:t>
            </a:r>
            <a:r>
              <a:rPr lang="en-US" sz="1600" b="1" i="1" dirty="0">
                <a:solidFill>
                  <a:schemeClr val="bg1">
                    <a:lumMod val="65000"/>
                  </a:schemeClr>
                </a:solidFill>
              </a:rPr>
              <a:t> y </a:t>
            </a:r>
            <a:r>
              <a:rPr lang="en-US" sz="1600" b="1" i="1" dirty="0" err="1">
                <a:solidFill>
                  <a:schemeClr val="bg1">
                    <a:lumMod val="65000"/>
                  </a:schemeClr>
                </a:solidFill>
              </a:rPr>
              <a:t>Humanidades</a:t>
            </a:r>
            <a:endParaRPr lang="en-US" sz="1600" b="1" i="1" dirty="0">
              <a:solidFill>
                <a:schemeClr val="bg1">
                  <a:lumMod val="65000"/>
                </a:schemeClr>
              </a:solidFill>
            </a:endParaRPr>
          </a:p>
        </p:txBody>
      </p:sp>
      <p:sp>
        <p:nvSpPr>
          <p:cNvPr id="20" name="TextBox 19"/>
          <p:cNvSpPr txBox="1"/>
          <p:nvPr/>
        </p:nvSpPr>
        <p:spPr>
          <a:xfrm>
            <a:off x="7754339" y="2664767"/>
            <a:ext cx="1237261" cy="1154162"/>
          </a:xfrm>
          <a:prstGeom prst="rect">
            <a:avLst/>
          </a:prstGeom>
          <a:gradFill flip="none" rotWithShape="1">
            <a:gsLst>
              <a:gs pos="0">
                <a:srgbClr val="546D7A">
                  <a:tint val="66000"/>
                  <a:satMod val="160000"/>
                </a:srgbClr>
              </a:gs>
              <a:gs pos="50000">
                <a:srgbClr val="546D7A">
                  <a:tint val="44500"/>
                  <a:satMod val="160000"/>
                </a:srgbClr>
              </a:gs>
              <a:gs pos="100000">
                <a:srgbClr val="546D7A">
                  <a:tint val="23500"/>
                  <a:satMod val="160000"/>
                </a:srgbClr>
              </a:gs>
            </a:gsLst>
            <a:lin ang="0" scaled="1"/>
            <a:tileRect/>
          </a:gradFill>
          <a:ln>
            <a:noFill/>
          </a:ln>
          <a:effectLst>
            <a:innerShdw blurRad="63500" dist="50800" dir="27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spcAft>
                <a:spcPts val="600"/>
              </a:spcAft>
              <a:defRPr/>
            </a:pPr>
            <a:r>
              <a:rPr lang="en-US" sz="1600" b="1" dirty="0">
                <a:solidFill>
                  <a:schemeClr val="bg1"/>
                </a:solidFill>
              </a:rPr>
              <a:t>Public Service</a:t>
            </a:r>
          </a:p>
          <a:p>
            <a:pPr algn="ctr">
              <a:defRPr/>
            </a:pPr>
            <a:r>
              <a:rPr lang="en-US" sz="1600" b="1" i="1" dirty="0" err="1">
                <a:solidFill>
                  <a:schemeClr val="bg1">
                    <a:lumMod val="65000"/>
                  </a:schemeClr>
                </a:solidFill>
              </a:rPr>
              <a:t>Servicios</a:t>
            </a:r>
            <a:r>
              <a:rPr lang="en-US" sz="1600" b="1" i="1" dirty="0">
                <a:solidFill>
                  <a:schemeClr val="bg1">
                    <a:lumMod val="65000"/>
                  </a:schemeClr>
                </a:solidFill>
              </a:rPr>
              <a:t> </a:t>
            </a:r>
            <a:r>
              <a:rPr lang="en-US" sz="1600" b="1" i="1" dirty="0" err="1">
                <a:solidFill>
                  <a:schemeClr val="bg1">
                    <a:lumMod val="65000"/>
                  </a:schemeClr>
                </a:solidFill>
              </a:rPr>
              <a:t>Públicos</a:t>
            </a:r>
            <a:endParaRPr lang="en-US" sz="1600" b="1" i="1" dirty="0">
              <a:solidFill>
                <a:schemeClr val="bg1">
                  <a:lumMod val="65000"/>
                </a:schemeClr>
              </a:solidFill>
            </a:endParaRPr>
          </a:p>
        </p:txBody>
      </p:sp>
      <p:sp>
        <p:nvSpPr>
          <p:cNvPr id="21" name="TextBox 20"/>
          <p:cNvSpPr txBox="1"/>
          <p:nvPr/>
        </p:nvSpPr>
        <p:spPr>
          <a:xfrm>
            <a:off x="3201543" y="2664767"/>
            <a:ext cx="1370457" cy="1154162"/>
          </a:xfrm>
          <a:prstGeom prst="rect">
            <a:avLst/>
          </a:prstGeom>
          <a:gradFill flip="none" rotWithShape="1">
            <a:gsLst>
              <a:gs pos="0">
                <a:srgbClr val="546D7A">
                  <a:tint val="66000"/>
                  <a:satMod val="160000"/>
                </a:srgbClr>
              </a:gs>
              <a:gs pos="50000">
                <a:srgbClr val="546D7A">
                  <a:tint val="44500"/>
                  <a:satMod val="160000"/>
                </a:srgbClr>
              </a:gs>
              <a:gs pos="100000">
                <a:srgbClr val="546D7A">
                  <a:tint val="23500"/>
                  <a:satMod val="160000"/>
                </a:srgbClr>
              </a:gs>
            </a:gsLst>
            <a:lin ang="0" scaled="1"/>
            <a:tileRect/>
          </a:gradFill>
          <a:ln>
            <a:noFill/>
          </a:ln>
          <a:effectLst>
            <a:innerShdw blurRad="63500" dist="50800" dir="27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endParaRPr lang="en-US" sz="1600" b="1" dirty="0">
              <a:solidFill>
                <a:schemeClr val="bg1"/>
              </a:solidFill>
            </a:endParaRPr>
          </a:p>
          <a:p>
            <a:pPr algn="ctr">
              <a:spcAft>
                <a:spcPts val="600"/>
              </a:spcAft>
              <a:defRPr/>
            </a:pPr>
            <a:r>
              <a:rPr lang="en-US" sz="1600" b="1" dirty="0">
                <a:solidFill>
                  <a:schemeClr val="bg1"/>
                </a:solidFill>
              </a:rPr>
              <a:t>STEM</a:t>
            </a:r>
          </a:p>
          <a:p>
            <a:pPr algn="ctr">
              <a:defRPr/>
            </a:pPr>
            <a:r>
              <a:rPr lang="en-US" sz="1600" b="1" i="1" dirty="0">
                <a:solidFill>
                  <a:schemeClr val="bg1">
                    <a:lumMod val="65000"/>
                  </a:schemeClr>
                </a:solidFill>
              </a:rPr>
              <a:t>STEM</a:t>
            </a:r>
          </a:p>
          <a:p>
            <a:pPr algn="ctr">
              <a:defRPr/>
            </a:pPr>
            <a:endParaRPr lang="en-US" sz="1600" b="1" dirty="0">
              <a:solidFill>
                <a:schemeClr val="bg1"/>
              </a:solidFill>
              <a:latin typeface="+mj-lt"/>
            </a:endParaRPr>
          </a:p>
        </p:txBody>
      </p:sp>
      <p:cxnSp>
        <p:nvCxnSpPr>
          <p:cNvPr id="22" name="Straight Arrow Connector 21"/>
          <p:cNvCxnSpPr>
            <a:stCxn id="17" idx="2"/>
            <a:endCxn id="19" idx="0"/>
          </p:cNvCxnSpPr>
          <p:nvPr/>
        </p:nvCxnSpPr>
        <p:spPr>
          <a:xfrm>
            <a:off x="6802856" y="2277308"/>
            <a:ext cx="117541" cy="387459"/>
          </a:xfrm>
          <a:prstGeom prst="straightConnector1">
            <a:avLst/>
          </a:prstGeom>
          <a:ln w="28575">
            <a:headEnd type="none" w="med" len="med"/>
            <a:tailEnd type="triangle" w="med" len="med"/>
          </a:ln>
        </p:spPr>
        <p:style>
          <a:lnRef idx="2">
            <a:schemeClr val="accent3"/>
          </a:lnRef>
          <a:fillRef idx="0">
            <a:schemeClr val="accent3"/>
          </a:fillRef>
          <a:effectRef idx="1">
            <a:schemeClr val="accent3"/>
          </a:effectRef>
          <a:fontRef idx="minor">
            <a:schemeClr val="tx1"/>
          </a:fontRef>
        </p:style>
      </p:cxnSp>
      <p:cxnSp>
        <p:nvCxnSpPr>
          <p:cNvPr id="23" name="Straight Arrow Connector 22"/>
          <p:cNvCxnSpPr>
            <a:stCxn id="17" idx="2"/>
            <a:endCxn id="18" idx="0"/>
          </p:cNvCxnSpPr>
          <p:nvPr/>
        </p:nvCxnSpPr>
        <p:spPr>
          <a:xfrm flipH="1">
            <a:off x="5318745" y="2277308"/>
            <a:ext cx="1484111" cy="387459"/>
          </a:xfrm>
          <a:prstGeom prst="straightConnector1">
            <a:avLst/>
          </a:prstGeom>
          <a:ln w="28575">
            <a:headEnd type="none" w="med" len="med"/>
            <a:tailEnd type="triangle" w="med" len="med"/>
          </a:ln>
        </p:spPr>
        <p:style>
          <a:lnRef idx="2">
            <a:schemeClr val="accent3"/>
          </a:lnRef>
          <a:fillRef idx="0">
            <a:schemeClr val="accent3"/>
          </a:fillRef>
          <a:effectRef idx="1">
            <a:schemeClr val="accent3"/>
          </a:effectRef>
          <a:fontRef idx="minor">
            <a:schemeClr val="tx1"/>
          </a:fontRef>
        </p:style>
      </p:cxnSp>
      <p:cxnSp>
        <p:nvCxnSpPr>
          <p:cNvPr id="25" name="Straight Arrow Connector 24"/>
          <p:cNvCxnSpPr>
            <a:stCxn id="17" idx="2"/>
            <a:endCxn id="15" idx="0"/>
          </p:cNvCxnSpPr>
          <p:nvPr/>
        </p:nvCxnSpPr>
        <p:spPr>
          <a:xfrm flipH="1">
            <a:off x="2214573" y="2277308"/>
            <a:ext cx="4588283" cy="380359"/>
          </a:xfrm>
          <a:prstGeom prst="straightConnector1">
            <a:avLst/>
          </a:prstGeom>
          <a:ln w="38100">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26" name="Straight Arrow Connector 25"/>
          <p:cNvCxnSpPr>
            <a:stCxn id="17" idx="2"/>
            <a:endCxn id="21" idx="0"/>
          </p:cNvCxnSpPr>
          <p:nvPr/>
        </p:nvCxnSpPr>
        <p:spPr>
          <a:xfrm flipH="1">
            <a:off x="3886772" y="2277308"/>
            <a:ext cx="2916084" cy="387459"/>
          </a:xfrm>
          <a:prstGeom prst="straightConnector1">
            <a:avLst/>
          </a:prstGeom>
          <a:ln w="28575">
            <a:headEnd type="none" w="med" len="med"/>
            <a:tailEnd type="triangle" w="med" len="med"/>
          </a:ln>
        </p:spPr>
        <p:style>
          <a:lnRef idx="2">
            <a:schemeClr val="accent3"/>
          </a:lnRef>
          <a:fillRef idx="0">
            <a:schemeClr val="accent3"/>
          </a:fillRef>
          <a:effectRef idx="1">
            <a:schemeClr val="accent3"/>
          </a:effectRef>
          <a:fontRef idx="minor">
            <a:schemeClr val="tx1"/>
          </a:fontRef>
        </p:style>
      </p:cxnSp>
      <p:sp>
        <p:nvSpPr>
          <p:cNvPr id="31" name="TextBox 30"/>
          <p:cNvSpPr txBox="1"/>
          <p:nvPr/>
        </p:nvSpPr>
        <p:spPr>
          <a:xfrm>
            <a:off x="1219200" y="5334000"/>
            <a:ext cx="7772400" cy="1323439"/>
          </a:xfrm>
          <a:prstGeom prst="rect">
            <a:avLst/>
          </a:prstGeom>
          <a:noFill/>
        </p:spPr>
        <p:txBody>
          <a:bodyPr wrap="square" rtlCol="0">
            <a:spAutoFit/>
          </a:bodyPr>
          <a:lstStyle/>
          <a:p>
            <a:r>
              <a:rPr lang="es-ES" sz="1600" i="1" dirty="0">
                <a:solidFill>
                  <a:schemeClr val="accent5">
                    <a:lumMod val="75000"/>
                  </a:schemeClr>
                </a:solidFill>
              </a:rPr>
              <a:t>En la </a:t>
            </a:r>
            <a:r>
              <a:rPr lang="es-ES" sz="1600" b="1" i="1" dirty="0">
                <a:solidFill>
                  <a:schemeClr val="accent5">
                    <a:lumMod val="75000"/>
                  </a:schemeClr>
                </a:solidFill>
              </a:rPr>
              <a:t>Especialidad en Negocios e Industrias</a:t>
            </a:r>
            <a:r>
              <a:rPr lang="es-ES" sz="1600" i="1" dirty="0">
                <a:solidFill>
                  <a:schemeClr val="accent5">
                    <a:lumMod val="75000"/>
                  </a:schemeClr>
                </a:solidFill>
              </a:rPr>
              <a:t>, los estudiantes tomarán cursos relacionados con datos, tecnología de información, comunicaciones, contabilidad, finanzas, diseños gráficos, la mercadotecnia, arquitectura, construcción, soldadura, logística, tecnología automotriz, ciencias agrícolas y calefacción, ventilación y aire acondicionado.</a:t>
            </a:r>
          </a:p>
        </p:txBody>
      </p:sp>
      <p:sp>
        <p:nvSpPr>
          <p:cNvPr id="3" name="Slide Number Placeholder 2"/>
          <p:cNvSpPr>
            <a:spLocks noGrp="1"/>
          </p:cNvSpPr>
          <p:nvPr>
            <p:ph type="sldNum" sz="quarter" idx="12"/>
          </p:nvPr>
        </p:nvSpPr>
        <p:spPr/>
        <p:txBody>
          <a:bodyPr/>
          <a:lstStyle/>
          <a:p>
            <a:pPr>
              <a:defRPr/>
            </a:pPr>
            <a:fld id="{EF93E901-A195-4752-954D-8363B0E1838F}" type="slidenum">
              <a:rPr lang="en-US" smtClean="0"/>
              <a:pPr>
                <a:defRPr/>
              </a:pPr>
              <a:t>14</a:t>
            </a:fld>
            <a:endParaRPr lang="en-US"/>
          </a:p>
        </p:txBody>
      </p:sp>
    </p:spTree>
    <p:extLst>
      <p:ext uri="{BB962C8B-B14F-4D97-AF65-F5344CB8AC3E}">
        <p14:creationId xmlns:p14="http://schemas.microsoft.com/office/powerpoint/2010/main" val="353029974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142999" y="371475"/>
            <a:ext cx="7524729" cy="830997"/>
          </a:xfrm>
          <a:prstGeom prst="rect">
            <a:avLst/>
          </a:prstGeom>
          <a:noFill/>
        </p:spPr>
        <p:txBody>
          <a:bodyPr wrap="square">
            <a:spAutoFit/>
          </a:bodyPr>
          <a:lstStyle/>
          <a:p>
            <a:pPr>
              <a:defRPr/>
            </a:pPr>
            <a:r>
              <a:rPr lang="en-US" sz="2400" b="1" dirty="0">
                <a:solidFill>
                  <a:schemeClr val="bg2">
                    <a:lumMod val="25000"/>
                  </a:schemeClr>
                </a:solidFill>
                <a:effectLst>
                  <a:outerShdw blurRad="38100" dist="38100" dir="2700000" algn="tl">
                    <a:srgbClr val="000000">
                      <a:alpha val="43137"/>
                    </a:srgbClr>
                  </a:outerShdw>
                </a:effectLst>
                <a:latin typeface="+mj-lt"/>
              </a:rPr>
              <a:t>Arts and Humanities Endorsement</a:t>
            </a:r>
          </a:p>
          <a:p>
            <a:pPr>
              <a:defRPr/>
            </a:pPr>
            <a:r>
              <a:rPr lang="es-ES" sz="2400" b="1" i="1" dirty="0">
                <a:solidFill>
                  <a:schemeClr val="accent3">
                    <a:lumMod val="50000"/>
                  </a:schemeClr>
                </a:solidFill>
                <a:effectLst>
                  <a:outerShdw blurRad="38100" dist="38100" dir="2700000" algn="tl">
                    <a:srgbClr val="000000">
                      <a:alpha val="43137"/>
                    </a:srgbClr>
                  </a:outerShdw>
                </a:effectLst>
              </a:rPr>
              <a:t>Especialidad en las Artes y Humanidades</a:t>
            </a:r>
            <a:endParaRPr lang="en-US" sz="2400" b="1" i="1" dirty="0">
              <a:solidFill>
                <a:schemeClr val="accent3">
                  <a:lumMod val="50000"/>
                </a:schemeClr>
              </a:solidFill>
              <a:effectLst>
                <a:outerShdw blurRad="38100" dist="38100" dir="2700000" algn="tl">
                  <a:srgbClr val="000000">
                    <a:alpha val="43137"/>
                  </a:srgbClr>
                </a:outerShdw>
              </a:effectLst>
            </a:endParaRPr>
          </a:p>
        </p:txBody>
      </p:sp>
      <p:sp>
        <p:nvSpPr>
          <p:cNvPr id="2" name="TextBox 1"/>
          <p:cNvSpPr txBox="1"/>
          <p:nvPr/>
        </p:nvSpPr>
        <p:spPr>
          <a:xfrm>
            <a:off x="1219200" y="3962400"/>
            <a:ext cx="7696200" cy="830997"/>
          </a:xfrm>
          <a:prstGeom prst="rect">
            <a:avLst/>
          </a:prstGeom>
          <a:noFill/>
        </p:spPr>
        <p:txBody>
          <a:bodyPr wrap="square" rtlCol="0">
            <a:spAutoFit/>
          </a:bodyPr>
          <a:lstStyle/>
          <a:p>
            <a:pPr lvl="0"/>
            <a:r>
              <a:rPr lang="en-US" sz="1600" dirty="0"/>
              <a:t>In the </a:t>
            </a:r>
            <a:r>
              <a:rPr lang="en-US" sz="1600" b="1" dirty="0"/>
              <a:t>Arts and Humanities Endorsement,</a:t>
            </a:r>
            <a:r>
              <a:rPr lang="en-US" sz="1600" dirty="0"/>
              <a:t> students take courses related to political science, world languages, cultural studies, English literature, history and fine arts. </a:t>
            </a:r>
          </a:p>
        </p:txBody>
      </p:sp>
      <p:sp>
        <p:nvSpPr>
          <p:cNvPr id="15" name="TextBox 14"/>
          <p:cNvSpPr txBox="1"/>
          <p:nvPr/>
        </p:nvSpPr>
        <p:spPr>
          <a:xfrm>
            <a:off x="1228745" y="2657667"/>
            <a:ext cx="1971655" cy="1154162"/>
          </a:xfrm>
          <a:prstGeom prst="rect">
            <a:avLst/>
          </a:prstGeom>
          <a:gradFill flip="none" rotWithShape="1">
            <a:gsLst>
              <a:gs pos="0">
                <a:srgbClr val="546D7A">
                  <a:tint val="66000"/>
                  <a:satMod val="160000"/>
                </a:srgbClr>
              </a:gs>
              <a:gs pos="50000">
                <a:srgbClr val="546D7A">
                  <a:tint val="44500"/>
                  <a:satMod val="160000"/>
                </a:srgbClr>
              </a:gs>
              <a:gs pos="100000">
                <a:srgbClr val="546D7A">
                  <a:tint val="23500"/>
                  <a:satMod val="160000"/>
                </a:srgbClr>
              </a:gs>
            </a:gsLst>
            <a:lin ang="0" scaled="1"/>
            <a:tileRect/>
          </a:gradFill>
          <a:effectLst>
            <a:innerShdw blurRad="63500" dist="50800" dir="27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spcAft>
                <a:spcPts val="600"/>
              </a:spcAft>
              <a:defRPr/>
            </a:pPr>
            <a:r>
              <a:rPr lang="en-US" sz="1600" b="1" dirty="0">
                <a:solidFill>
                  <a:schemeClr val="bg1"/>
                </a:solidFill>
              </a:rPr>
              <a:t>Multidisciplinary Studies</a:t>
            </a:r>
          </a:p>
          <a:p>
            <a:pPr algn="ctr">
              <a:defRPr/>
            </a:pPr>
            <a:r>
              <a:rPr lang="en-US" sz="1600" b="1" i="1" dirty="0">
                <a:solidFill>
                  <a:schemeClr val="bg1">
                    <a:lumMod val="65000"/>
                  </a:schemeClr>
                </a:solidFill>
              </a:rPr>
              <a:t>Estudios Multidisciplinarios</a:t>
            </a:r>
          </a:p>
        </p:txBody>
      </p:sp>
      <p:cxnSp>
        <p:nvCxnSpPr>
          <p:cNvPr id="16" name="Straight Arrow Connector 15"/>
          <p:cNvCxnSpPr>
            <a:stCxn id="17" idx="2"/>
            <a:endCxn id="20" idx="0"/>
          </p:cNvCxnSpPr>
          <p:nvPr/>
        </p:nvCxnSpPr>
        <p:spPr>
          <a:xfrm>
            <a:off x="6802856" y="2277308"/>
            <a:ext cx="1570114" cy="387459"/>
          </a:xfrm>
          <a:prstGeom prst="straightConnector1">
            <a:avLst/>
          </a:prstGeom>
          <a:ln w="28575">
            <a:headEnd type="none" w="med" len="med"/>
            <a:tailEnd type="triangle" w="med" len="med"/>
          </a:ln>
        </p:spPr>
        <p:style>
          <a:lnRef idx="2">
            <a:schemeClr val="accent3"/>
          </a:lnRef>
          <a:fillRef idx="0">
            <a:schemeClr val="accent3"/>
          </a:fillRef>
          <a:effectRef idx="1">
            <a:schemeClr val="accent3"/>
          </a:effectRef>
          <a:fontRef idx="minor">
            <a:schemeClr val="tx1"/>
          </a:fontRef>
        </p:style>
      </p:cxnSp>
      <p:sp>
        <p:nvSpPr>
          <p:cNvPr id="17" name="TextBox 16"/>
          <p:cNvSpPr txBox="1"/>
          <p:nvPr/>
        </p:nvSpPr>
        <p:spPr>
          <a:xfrm>
            <a:off x="4690311" y="1600200"/>
            <a:ext cx="4225089" cy="677108"/>
          </a:xfrm>
          <a:prstGeom prst="rect">
            <a:avLst/>
          </a:prstGeom>
          <a:solidFill>
            <a:srgbClr val="546D7A"/>
          </a:solidFill>
          <a:ln>
            <a:noFill/>
          </a:ln>
          <a:effectLst>
            <a:innerShdw blurRad="63500" dist="50800" dir="27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en-US" sz="2000" b="1" dirty="0">
                <a:solidFill>
                  <a:schemeClr val="bg1"/>
                </a:solidFill>
                <a:latin typeface="+mj-lt"/>
              </a:rPr>
              <a:t>Endorsements </a:t>
            </a:r>
            <a:r>
              <a:rPr lang="en-US" sz="1400" b="1" dirty="0">
                <a:solidFill>
                  <a:schemeClr val="bg1"/>
                </a:solidFill>
                <a:latin typeface="+mj-lt"/>
              </a:rPr>
              <a:t>= 4 credits</a:t>
            </a:r>
          </a:p>
          <a:p>
            <a:pPr algn="ctr">
              <a:defRPr/>
            </a:pPr>
            <a:r>
              <a:rPr lang="en-US" b="1" i="1" dirty="0">
                <a:solidFill>
                  <a:schemeClr val="bg1">
                    <a:lumMod val="85000"/>
                  </a:schemeClr>
                </a:solidFill>
                <a:latin typeface="+mj-lt"/>
              </a:rPr>
              <a:t>Especialidades = </a:t>
            </a:r>
            <a:r>
              <a:rPr lang="en-US" sz="1400" b="1" i="1" dirty="0">
                <a:solidFill>
                  <a:schemeClr val="bg1">
                    <a:lumMod val="85000"/>
                  </a:schemeClr>
                </a:solidFill>
                <a:latin typeface="+mj-lt"/>
              </a:rPr>
              <a:t>4 créditos</a:t>
            </a:r>
          </a:p>
        </p:txBody>
      </p:sp>
      <p:sp>
        <p:nvSpPr>
          <p:cNvPr id="18" name="TextBox 17"/>
          <p:cNvSpPr txBox="1"/>
          <p:nvPr/>
        </p:nvSpPr>
        <p:spPr>
          <a:xfrm>
            <a:off x="4551035" y="2664767"/>
            <a:ext cx="1535420" cy="1154162"/>
          </a:xfrm>
          <a:prstGeom prst="rect">
            <a:avLst/>
          </a:prstGeom>
          <a:gradFill flip="none" rotWithShape="1">
            <a:gsLst>
              <a:gs pos="0">
                <a:srgbClr val="546D7A">
                  <a:tint val="66000"/>
                  <a:satMod val="160000"/>
                </a:srgbClr>
              </a:gs>
              <a:gs pos="50000">
                <a:srgbClr val="546D7A">
                  <a:tint val="44500"/>
                  <a:satMod val="160000"/>
                </a:srgbClr>
              </a:gs>
              <a:gs pos="100000">
                <a:srgbClr val="546D7A">
                  <a:tint val="23500"/>
                  <a:satMod val="160000"/>
                </a:srgbClr>
              </a:gs>
            </a:gsLst>
            <a:lin ang="0" scaled="1"/>
            <a:tileRect/>
          </a:gradFill>
          <a:effectLst>
            <a:innerShdw blurRad="63500" dist="50800" dir="27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spcAft>
                <a:spcPts val="600"/>
              </a:spcAft>
              <a:defRPr/>
            </a:pPr>
            <a:r>
              <a:rPr lang="en-US" sz="1600" b="1" dirty="0">
                <a:solidFill>
                  <a:schemeClr val="bg1"/>
                </a:solidFill>
              </a:rPr>
              <a:t>Business &amp; Industry</a:t>
            </a:r>
          </a:p>
          <a:p>
            <a:pPr algn="ctr">
              <a:defRPr/>
            </a:pPr>
            <a:r>
              <a:rPr lang="en-US" sz="1600" b="1" i="1" dirty="0" err="1">
                <a:solidFill>
                  <a:schemeClr val="bg1">
                    <a:lumMod val="65000"/>
                  </a:schemeClr>
                </a:solidFill>
              </a:rPr>
              <a:t>Negocios</a:t>
            </a:r>
            <a:r>
              <a:rPr lang="en-US" sz="1600" b="1" i="1" dirty="0">
                <a:solidFill>
                  <a:schemeClr val="bg1">
                    <a:lumMod val="65000"/>
                  </a:schemeClr>
                </a:solidFill>
              </a:rPr>
              <a:t> e </a:t>
            </a:r>
            <a:r>
              <a:rPr lang="en-US" sz="1600" b="1" i="1" dirty="0" err="1">
                <a:solidFill>
                  <a:schemeClr val="bg1">
                    <a:lumMod val="65000"/>
                  </a:schemeClr>
                </a:solidFill>
              </a:rPr>
              <a:t>Industrias</a:t>
            </a:r>
            <a:endParaRPr lang="en-US" sz="1600" b="1" i="1" dirty="0">
              <a:solidFill>
                <a:schemeClr val="bg1">
                  <a:lumMod val="65000"/>
                </a:schemeClr>
              </a:solidFill>
            </a:endParaRPr>
          </a:p>
        </p:txBody>
      </p:sp>
      <p:sp>
        <p:nvSpPr>
          <p:cNvPr id="19" name="TextBox 18"/>
          <p:cNvSpPr txBox="1"/>
          <p:nvPr/>
        </p:nvSpPr>
        <p:spPr>
          <a:xfrm>
            <a:off x="6086455" y="2664767"/>
            <a:ext cx="1667884" cy="1154162"/>
          </a:xfrm>
          <a:prstGeom prst="rect">
            <a:avLst/>
          </a:prstGeom>
          <a:solidFill>
            <a:srgbClr val="546D7A"/>
          </a:solidFill>
          <a:ln>
            <a:noFill/>
          </a:ln>
          <a:effectLst>
            <a:innerShdw blurRad="63500" dist="50800" dir="27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spcAft>
                <a:spcPts val="600"/>
              </a:spcAft>
              <a:defRPr/>
            </a:pPr>
            <a:r>
              <a:rPr lang="en-US" sz="1600" b="1" dirty="0">
                <a:solidFill>
                  <a:schemeClr val="bg1"/>
                </a:solidFill>
              </a:rPr>
              <a:t>Arts &amp; Humanities</a:t>
            </a:r>
          </a:p>
          <a:p>
            <a:pPr algn="ctr">
              <a:defRPr/>
            </a:pPr>
            <a:r>
              <a:rPr lang="en-US" sz="1600" b="1" i="1" dirty="0" err="1">
                <a:solidFill>
                  <a:schemeClr val="bg1">
                    <a:lumMod val="85000"/>
                  </a:schemeClr>
                </a:solidFill>
              </a:rPr>
              <a:t>Artes</a:t>
            </a:r>
            <a:r>
              <a:rPr lang="en-US" sz="1600" b="1" i="1" dirty="0">
                <a:solidFill>
                  <a:schemeClr val="bg1">
                    <a:lumMod val="85000"/>
                  </a:schemeClr>
                </a:solidFill>
              </a:rPr>
              <a:t> y </a:t>
            </a:r>
            <a:r>
              <a:rPr lang="en-US" sz="1600" b="1" i="1" dirty="0" err="1">
                <a:solidFill>
                  <a:schemeClr val="bg1">
                    <a:lumMod val="85000"/>
                  </a:schemeClr>
                </a:solidFill>
              </a:rPr>
              <a:t>Humanidades</a:t>
            </a:r>
            <a:endParaRPr lang="en-US" sz="1600" b="1" i="1" dirty="0">
              <a:solidFill>
                <a:schemeClr val="bg1">
                  <a:lumMod val="85000"/>
                </a:schemeClr>
              </a:solidFill>
            </a:endParaRPr>
          </a:p>
        </p:txBody>
      </p:sp>
      <p:sp>
        <p:nvSpPr>
          <p:cNvPr id="20" name="TextBox 19"/>
          <p:cNvSpPr txBox="1"/>
          <p:nvPr/>
        </p:nvSpPr>
        <p:spPr>
          <a:xfrm>
            <a:off x="7754339" y="2664767"/>
            <a:ext cx="1237261" cy="1154162"/>
          </a:xfrm>
          <a:prstGeom prst="rect">
            <a:avLst/>
          </a:prstGeom>
          <a:gradFill flip="none" rotWithShape="1">
            <a:gsLst>
              <a:gs pos="0">
                <a:srgbClr val="546D7A">
                  <a:tint val="66000"/>
                  <a:satMod val="160000"/>
                </a:srgbClr>
              </a:gs>
              <a:gs pos="50000">
                <a:srgbClr val="546D7A">
                  <a:tint val="44500"/>
                  <a:satMod val="160000"/>
                </a:srgbClr>
              </a:gs>
              <a:gs pos="100000">
                <a:srgbClr val="546D7A">
                  <a:tint val="23500"/>
                  <a:satMod val="160000"/>
                </a:srgbClr>
              </a:gs>
            </a:gsLst>
            <a:lin ang="0" scaled="1"/>
            <a:tileRect/>
          </a:gradFill>
          <a:ln>
            <a:noFill/>
          </a:ln>
          <a:effectLst>
            <a:innerShdw blurRad="63500" dist="50800" dir="27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spcAft>
                <a:spcPts val="600"/>
              </a:spcAft>
              <a:defRPr/>
            </a:pPr>
            <a:r>
              <a:rPr lang="en-US" sz="1600" b="1" dirty="0">
                <a:solidFill>
                  <a:schemeClr val="bg1"/>
                </a:solidFill>
              </a:rPr>
              <a:t>Public Service</a:t>
            </a:r>
          </a:p>
          <a:p>
            <a:pPr algn="ctr">
              <a:defRPr/>
            </a:pPr>
            <a:r>
              <a:rPr lang="en-US" sz="1600" b="1" i="1" dirty="0" err="1">
                <a:solidFill>
                  <a:schemeClr val="bg1">
                    <a:lumMod val="65000"/>
                  </a:schemeClr>
                </a:solidFill>
              </a:rPr>
              <a:t>Servicios</a:t>
            </a:r>
            <a:r>
              <a:rPr lang="en-US" sz="1600" b="1" i="1" dirty="0">
                <a:solidFill>
                  <a:schemeClr val="bg1">
                    <a:lumMod val="65000"/>
                  </a:schemeClr>
                </a:solidFill>
              </a:rPr>
              <a:t> </a:t>
            </a:r>
            <a:r>
              <a:rPr lang="en-US" sz="1600" b="1" i="1" dirty="0" err="1">
                <a:solidFill>
                  <a:schemeClr val="bg1">
                    <a:lumMod val="65000"/>
                  </a:schemeClr>
                </a:solidFill>
              </a:rPr>
              <a:t>Públicos</a:t>
            </a:r>
            <a:endParaRPr lang="en-US" sz="1600" b="1" i="1" dirty="0">
              <a:solidFill>
                <a:schemeClr val="bg1">
                  <a:lumMod val="65000"/>
                </a:schemeClr>
              </a:solidFill>
            </a:endParaRPr>
          </a:p>
        </p:txBody>
      </p:sp>
      <p:sp>
        <p:nvSpPr>
          <p:cNvPr id="21" name="TextBox 20"/>
          <p:cNvSpPr txBox="1"/>
          <p:nvPr/>
        </p:nvSpPr>
        <p:spPr>
          <a:xfrm>
            <a:off x="3201543" y="2664767"/>
            <a:ext cx="1370457" cy="1154162"/>
          </a:xfrm>
          <a:prstGeom prst="rect">
            <a:avLst/>
          </a:prstGeom>
          <a:gradFill flip="none" rotWithShape="1">
            <a:gsLst>
              <a:gs pos="0">
                <a:srgbClr val="546D7A">
                  <a:tint val="66000"/>
                  <a:satMod val="160000"/>
                </a:srgbClr>
              </a:gs>
              <a:gs pos="50000">
                <a:srgbClr val="546D7A">
                  <a:tint val="44500"/>
                  <a:satMod val="160000"/>
                </a:srgbClr>
              </a:gs>
              <a:gs pos="100000">
                <a:srgbClr val="546D7A">
                  <a:tint val="23500"/>
                  <a:satMod val="160000"/>
                </a:srgbClr>
              </a:gs>
            </a:gsLst>
            <a:lin ang="0" scaled="1"/>
            <a:tileRect/>
          </a:gradFill>
          <a:ln>
            <a:noFill/>
          </a:ln>
          <a:effectLst>
            <a:innerShdw blurRad="63500" dist="50800" dir="27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endParaRPr lang="en-US" sz="1600" b="1" dirty="0">
              <a:solidFill>
                <a:schemeClr val="bg1"/>
              </a:solidFill>
            </a:endParaRPr>
          </a:p>
          <a:p>
            <a:pPr algn="ctr">
              <a:spcAft>
                <a:spcPts val="600"/>
              </a:spcAft>
              <a:defRPr/>
            </a:pPr>
            <a:r>
              <a:rPr lang="en-US" sz="1600" b="1" dirty="0">
                <a:solidFill>
                  <a:schemeClr val="bg1"/>
                </a:solidFill>
              </a:rPr>
              <a:t>STEM</a:t>
            </a:r>
          </a:p>
          <a:p>
            <a:pPr algn="ctr">
              <a:defRPr/>
            </a:pPr>
            <a:r>
              <a:rPr lang="en-US" sz="1600" b="1" i="1" dirty="0">
                <a:solidFill>
                  <a:schemeClr val="bg1">
                    <a:lumMod val="65000"/>
                  </a:schemeClr>
                </a:solidFill>
              </a:rPr>
              <a:t>STEM</a:t>
            </a:r>
          </a:p>
          <a:p>
            <a:pPr algn="ctr">
              <a:defRPr/>
            </a:pPr>
            <a:endParaRPr lang="en-US" sz="1600" b="1" dirty="0">
              <a:solidFill>
                <a:schemeClr val="bg1"/>
              </a:solidFill>
              <a:latin typeface="+mj-lt"/>
            </a:endParaRPr>
          </a:p>
        </p:txBody>
      </p:sp>
      <p:cxnSp>
        <p:nvCxnSpPr>
          <p:cNvPr id="22" name="Straight Arrow Connector 21"/>
          <p:cNvCxnSpPr>
            <a:stCxn id="17" idx="2"/>
            <a:endCxn id="19" idx="0"/>
          </p:cNvCxnSpPr>
          <p:nvPr/>
        </p:nvCxnSpPr>
        <p:spPr>
          <a:xfrm>
            <a:off x="6802856" y="2277308"/>
            <a:ext cx="117541" cy="387459"/>
          </a:xfrm>
          <a:prstGeom prst="straightConnector1">
            <a:avLst/>
          </a:prstGeom>
          <a:ln w="28575">
            <a:headEnd type="none" w="med" len="med"/>
            <a:tailEnd type="triangle" w="med" len="med"/>
          </a:ln>
        </p:spPr>
        <p:style>
          <a:lnRef idx="2">
            <a:schemeClr val="accent3"/>
          </a:lnRef>
          <a:fillRef idx="0">
            <a:schemeClr val="accent3"/>
          </a:fillRef>
          <a:effectRef idx="1">
            <a:schemeClr val="accent3"/>
          </a:effectRef>
          <a:fontRef idx="minor">
            <a:schemeClr val="tx1"/>
          </a:fontRef>
        </p:style>
      </p:cxnSp>
      <p:cxnSp>
        <p:nvCxnSpPr>
          <p:cNvPr id="23" name="Straight Arrow Connector 22"/>
          <p:cNvCxnSpPr>
            <a:stCxn id="17" idx="2"/>
            <a:endCxn id="18" idx="0"/>
          </p:cNvCxnSpPr>
          <p:nvPr/>
        </p:nvCxnSpPr>
        <p:spPr>
          <a:xfrm flipH="1">
            <a:off x="5318745" y="2277308"/>
            <a:ext cx="1484111" cy="387459"/>
          </a:xfrm>
          <a:prstGeom prst="straightConnector1">
            <a:avLst/>
          </a:prstGeom>
          <a:ln w="28575">
            <a:headEnd type="none" w="med" len="med"/>
            <a:tailEnd type="triangle" w="med" len="med"/>
          </a:ln>
        </p:spPr>
        <p:style>
          <a:lnRef idx="2">
            <a:schemeClr val="accent3"/>
          </a:lnRef>
          <a:fillRef idx="0">
            <a:schemeClr val="accent3"/>
          </a:fillRef>
          <a:effectRef idx="1">
            <a:schemeClr val="accent3"/>
          </a:effectRef>
          <a:fontRef idx="minor">
            <a:schemeClr val="tx1"/>
          </a:fontRef>
        </p:style>
      </p:cxnSp>
      <p:cxnSp>
        <p:nvCxnSpPr>
          <p:cNvPr id="25" name="Straight Arrow Connector 24"/>
          <p:cNvCxnSpPr>
            <a:stCxn id="17" idx="2"/>
            <a:endCxn id="15" idx="0"/>
          </p:cNvCxnSpPr>
          <p:nvPr/>
        </p:nvCxnSpPr>
        <p:spPr>
          <a:xfrm flipH="1">
            <a:off x="2214573" y="2277308"/>
            <a:ext cx="4588283" cy="380359"/>
          </a:xfrm>
          <a:prstGeom prst="straightConnector1">
            <a:avLst/>
          </a:prstGeom>
          <a:ln w="38100">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26" name="Straight Arrow Connector 25"/>
          <p:cNvCxnSpPr>
            <a:stCxn id="17" idx="2"/>
            <a:endCxn id="21" idx="0"/>
          </p:cNvCxnSpPr>
          <p:nvPr/>
        </p:nvCxnSpPr>
        <p:spPr>
          <a:xfrm flipH="1">
            <a:off x="3886772" y="2277308"/>
            <a:ext cx="2916084" cy="387459"/>
          </a:xfrm>
          <a:prstGeom prst="straightConnector1">
            <a:avLst/>
          </a:prstGeom>
          <a:ln w="28575">
            <a:headEnd type="none" w="med" len="med"/>
            <a:tailEnd type="triangle" w="med" len="med"/>
          </a:ln>
        </p:spPr>
        <p:style>
          <a:lnRef idx="2">
            <a:schemeClr val="accent3"/>
          </a:lnRef>
          <a:fillRef idx="0">
            <a:schemeClr val="accent3"/>
          </a:fillRef>
          <a:effectRef idx="1">
            <a:schemeClr val="accent3"/>
          </a:effectRef>
          <a:fontRef idx="minor">
            <a:schemeClr val="tx1"/>
          </a:fontRef>
        </p:style>
      </p:cxnSp>
      <p:sp>
        <p:nvSpPr>
          <p:cNvPr id="31" name="TextBox 30"/>
          <p:cNvSpPr txBox="1"/>
          <p:nvPr/>
        </p:nvSpPr>
        <p:spPr>
          <a:xfrm>
            <a:off x="1228745" y="4908976"/>
            <a:ext cx="7886680" cy="830997"/>
          </a:xfrm>
          <a:prstGeom prst="rect">
            <a:avLst/>
          </a:prstGeom>
          <a:noFill/>
        </p:spPr>
        <p:txBody>
          <a:bodyPr wrap="square" rtlCol="0">
            <a:spAutoFit/>
          </a:bodyPr>
          <a:lstStyle/>
          <a:p>
            <a:r>
              <a:rPr lang="es-ES" sz="1600" i="1" dirty="0">
                <a:solidFill>
                  <a:schemeClr val="accent5">
                    <a:lumMod val="75000"/>
                  </a:schemeClr>
                </a:solidFill>
              </a:rPr>
              <a:t>En la </a:t>
            </a:r>
            <a:r>
              <a:rPr lang="es-ES" sz="1600" b="1" i="1" dirty="0">
                <a:solidFill>
                  <a:schemeClr val="accent5">
                    <a:lumMod val="75000"/>
                  </a:schemeClr>
                </a:solidFill>
              </a:rPr>
              <a:t>Especialidad en las Artes y Humanidades</a:t>
            </a:r>
            <a:r>
              <a:rPr lang="es-ES" sz="1600" i="1" dirty="0">
                <a:solidFill>
                  <a:schemeClr val="accent5">
                    <a:lumMod val="75000"/>
                  </a:schemeClr>
                </a:solidFill>
              </a:rPr>
              <a:t>, los estudiantes toman cursos relacionados con las ciencias políticas, idiomas del mundo, estudios culturales, literatura inglesa, historia y bellas artes.</a:t>
            </a:r>
          </a:p>
        </p:txBody>
      </p:sp>
      <p:sp>
        <p:nvSpPr>
          <p:cNvPr id="3" name="Slide Number Placeholder 2"/>
          <p:cNvSpPr>
            <a:spLocks noGrp="1"/>
          </p:cNvSpPr>
          <p:nvPr>
            <p:ph type="sldNum" sz="quarter" idx="12"/>
          </p:nvPr>
        </p:nvSpPr>
        <p:spPr/>
        <p:txBody>
          <a:bodyPr/>
          <a:lstStyle/>
          <a:p>
            <a:pPr>
              <a:defRPr/>
            </a:pPr>
            <a:fld id="{EF93E901-A195-4752-954D-8363B0E1838F}" type="slidenum">
              <a:rPr lang="en-US" smtClean="0"/>
              <a:pPr>
                <a:defRPr/>
              </a:pPr>
              <a:t>15</a:t>
            </a:fld>
            <a:endParaRPr lang="en-US"/>
          </a:p>
        </p:txBody>
      </p:sp>
    </p:spTree>
    <p:extLst>
      <p:ext uri="{BB962C8B-B14F-4D97-AF65-F5344CB8AC3E}">
        <p14:creationId xmlns:p14="http://schemas.microsoft.com/office/powerpoint/2010/main" val="110180759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219199" y="371475"/>
            <a:ext cx="7448529" cy="830997"/>
          </a:xfrm>
          <a:prstGeom prst="rect">
            <a:avLst/>
          </a:prstGeom>
          <a:noFill/>
        </p:spPr>
        <p:txBody>
          <a:bodyPr wrap="square">
            <a:spAutoFit/>
          </a:bodyPr>
          <a:lstStyle/>
          <a:p>
            <a:pPr>
              <a:defRPr/>
            </a:pPr>
            <a:r>
              <a:rPr lang="en-US" sz="2400" b="1" dirty="0">
                <a:solidFill>
                  <a:schemeClr val="bg2">
                    <a:lumMod val="25000"/>
                  </a:schemeClr>
                </a:solidFill>
                <a:effectLst>
                  <a:outerShdw blurRad="38100" dist="38100" dir="2700000" algn="tl">
                    <a:srgbClr val="000000">
                      <a:alpha val="43137"/>
                    </a:srgbClr>
                  </a:outerShdw>
                </a:effectLst>
                <a:latin typeface="+mj-lt"/>
              </a:rPr>
              <a:t>Public Service Endorsement</a:t>
            </a:r>
          </a:p>
          <a:p>
            <a:pPr>
              <a:defRPr/>
            </a:pPr>
            <a:r>
              <a:rPr lang="en-US" sz="2400" b="1" i="1" dirty="0">
                <a:solidFill>
                  <a:schemeClr val="accent3">
                    <a:lumMod val="50000"/>
                  </a:schemeClr>
                </a:solidFill>
                <a:effectLst>
                  <a:outerShdw blurRad="38100" dist="38100" dir="2700000" algn="tl">
                    <a:srgbClr val="000000">
                      <a:alpha val="43137"/>
                    </a:srgbClr>
                  </a:outerShdw>
                </a:effectLst>
              </a:rPr>
              <a:t>Especialidad en Servicios Públicos</a:t>
            </a:r>
          </a:p>
        </p:txBody>
      </p:sp>
      <p:sp>
        <p:nvSpPr>
          <p:cNvPr id="2" name="TextBox 1"/>
          <p:cNvSpPr txBox="1"/>
          <p:nvPr/>
        </p:nvSpPr>
        <p:spPr>
          <a:xfrm>
            <a:off x="1219200" y="3962400"/>
            <a:ext cx="7696200" cy="830997"/>
          </a:xfrm>
          <a:prstGeom prst="rect">
            <a:avLst/>
          </a:prstGeom>
          <a:noFill/>
        </p:spPr>
        <p:txBody>
          <a:bodyPr wrap="square" rtlCol="0">
            <a:spAutoFit/>
          </a:bodyPr>
          <a:lstStyle/>
          <a:p>
            <a:pPr lvl="0"/>
            <a:r>
              <a:rPr lang="en-US" sz="1600" dirty="0"/>
              <a:t>In the </a:t>
            </a:r>
            <a:r>
              <a:rPr lang="en-US" sz="1600" b="1" dirty="0"/>
              <a:t>Public Service Endorsement,</a:t>
            </a:r>
            <a:r>
              <a:rPr lang="en-US" sz="1600" dirty="0"/>
              <a:t> students take courses related to health sciences and occupations, education and training, law enforcement, and culinary arts and hospitality.</a:t>
            </a:r>
          </a:p>
        </p:txBody>
      </p:sp>
      <p:sp>
        <p:nvSpPr>
          <p:cNvPr id="15" name="TextBox 14"/>
          <p:cNvSpPr txBox="1"/>
          <p:nvPr/>
        </p:nvSpPr>
        <p:spPr>
          <a:xfrm>
            <a:off x="1228745" y="2657667"/>
            <a:ext cx="1971655" cy="1154162"/>
          </a:xfrm>
          <a:prstGeom prst="rect">
            <a:avLst/>
          </a:prstGeom>
          <a:gradFill flip="none" rotWithShape="1">
            <a:gsLst>
              <a:gs pos="0">
                <a:srgbClr val="546D7A">
                  <a:tint val="66000"/>
                  <a:satMod val="160000"/>
                </a:srgbClr>
              </a:gs>
              <a:gs pos="50000">
                <a:srgbClr val="546D7A">
                  <a:tint val="44500"/>
                  <a:satMod val="160000"/>
                </a:srgbClr>
              </a:gs>
              <a:gs pos="100000">
                <a:srgbClr val="546D7A">
                  <a:tint val="23500"/>
                  <a:satMod val="160000"/>
                </a:srgbClr>
              </a:gs>
            </a:gsLst>
            <a:lin ang="0" scaled="1"/>
            <a:tileRect/>
          </a:gradFill>
          <a:effectLst>
            <a:innerShdw blurRad="63500" dist="50800" dir="27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spcAft>
                <a:spcPts val="600"/>
              </a:spcAft>
              <a:defRPr/>
            </a:pPr>
            <a:r>
              <a:rPr lang="en-US" sz="1600" b="1" dirty="0">
                <a:solidFill>
                  <a:schemeClr val="bg1"/>
                </a:solidFill>
              </a:rPr>
              <a:t>Multidisciplinary Studies</a:t>
            </a:r>
          </a:p>
          <a:p>
            <a:pPr algn="ctr">
              <a:defRPr/>
            </a:pPr>
            <a:r>
              <a:rPr lang="en-US" sz="1600" b="1" i="1" dirty="0">
                <a:solidFill>
                  <a:schemeClr val="bg1">
                    <a:lumMod val="65000"/>
                  </a:schemeClr>
                </a:solidFill>
              </a:rPr>
              <a:t>Estudios Multidisciplinarios</a:t>
            </a:r>
          </a:p>
        </p:txBody>
      </p:sp>
      <p:cxnSp>
        <p:nvCxnSpPr>
          <p:cNvPr id="16" name="Straight Arrow Connector 15"/>
          <p:cNvCxnSpPr>
            <a:stCxn id="17" idx="2"/>
            <a:endCxn id="20" idx="0"/>
          </p:cNvCxnSpPr>
          <p:nvPr/>
        </p:nvCxnSpPr>
        <p:spPr>
          <a:xfrm>
            <a:off x="6802856" y="2277308"/>
            <a:ext cx="1570114" cy="387459"/>
          </a:xfrm>
          <a:prstGeom prst="straightConnector1">
            <a:avLst/>
          </a:prstGeom>
          <a:ln w="28575">
            <a:headEnd type="none" w="med" len="med"/>
            <a:tailEnd type="triangle" w="med" len="med"/>
          </a:ln>
        </p:spPr>
        <p:style>
          <a:lnRef idx="2">
            <a:schemeClr val="accent3"/>
          </a:lnRef>
          <a:fillRef idx="0">
            <a:schemeClr val="accent3"/>
          </a:fillRef>
          <a:effectRef idx="1">
            <a:schemeClr val="accent3"/>
          </a:effectRef>
          <a:fontRef idx="minor">
            <a:schemeClr val="tx1"/>
          </a:fontRef>
        </p:style>
      </p:cxnSp>
      <p:sp>
        <p:nvSpPr>
          <p:cNvPr id="17" name="TextBox 16"/>
          <p:cNvSpPr txBox="1"/>
          <p:nvPr/>
        </p:nvSpPr>
        <p:spPr>
          <a:xfrm>
            <a:off x="4690311" y="1600200"/>
            <a:ext cx="4225089" cy="677108"/>
          </a:xfrm>
          <a:prstGeom prst="rect">
            <a:avLst/>
          </a:prstGeom>
          <a:solidFill>
            <a:srgbClr val="546D7A"/>
          </a:solidFill>
          <a:ln>
            <a:noFill/>
          </a:ln>
          <a:effectLst>
            <a:innerShdw blurRad="63500" dist="50800" dir="27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en-US" sz="2000" b="1" dirty="0">
                <a:solidFill>
                  <a:schemeClr val="bg1"/>
                </a:solidFill>
                <a:latin typeface="+mj-lt"/>
              </a:rPr>
              <a:t>Endorsements </a:t>
            </a:r>
            <a:r>
              <a:rPr lang="en-US" sz="1400" b="1" dirty="0">
                <a:solidFill>
                  <a:schemeClr val="bg1"/>
                </a:solidFill>
                <a:latin typeface="+mj-lt"/>
              </a:rPr>
              <a:t>= 4 credits</a:t>
            </a:r>
          </a:p>
          <a:p>
            <a:pPr algn="ctr">
              <a:defRPr/>
            </a:pPr>
            <a:r>
              <a:rPr lang="en-US" b="1" i="1" dirty="0">
                <a:solidFill>
                  <a:schemeClr val="bg1">
                    <a:lumMod val="85000"/>
                  </a:schemeClr>
                </a:solidFill>
              </a:rPr>
              <a:t>Especialidades</a:t>
            </a:r>
            <a:r>
              <a:rPr lang="en-US" b="1" i="1" dirty="0">
                <a:solidFill>
                  <a:schemeClr val="bg1">
                    <a:lumMod val="85000"/>
                  </a:schemeClr>
                </a:solidFill>
                <a:latin typeface="+mj-lt"/>
              </a:rPr>
              <a:t> = </a:t>
            </a:r>
            <a:r>
              <a:rPr lang="en-US" sz="1400" b="1" i="1" dirty="0">
                <a:solidFill>
                  <a:schemeClr val="bg1">
                    <a:lumMod val="85000"/>
                  </a:schemeClr>
                </a:solidFill>
                <a:latin typeface="+mj-lt"/>
              </a:rPr>
              <a:t>4 créditos</a:t>
            </a:r>
          </a:p>
        </p:txBody>
      </p:sp>
      <p:sp>
        <p:nvSpPr>
          <p:cNvPr id="18" name="TextBox 17"/>
          <p:cNvSpPr txBox="1"/>
          <p:nvPr/>
        </p:nvSpPr>
        <p:spPr>
          <a:xfrm>
            <a:off x="4551035" y="2664767"/>
            <a:ext cx="1535420" cy="1154162"/>
          </a:xfrm>
          <a:prstGeom prst="rect">
            <a:avLst/>
          </a:prstGeom>
          <a:gradFill flip="none" rotWithShape="1">
            <a:gsLst>
              <a:gs pos="0">
                <a:srgbClr val="546D7A">
                  <a:tint val="66000"/>
                  <a:satMod val="160000"/>
                </a:srgbClr>
              </a:gs>
              <a:gs pos="50000">
                <a:srgbClr val="546D7A">
                  <a:tint val="44500"/>
                  <a:satMod val="160000"/>
                </a:srgbClr>
              </a:gs>
              <a:gs pos="100000">
                <a:srgbClr val="546D7A">
                  <a:tint val="23500"/>
                  <a:satMod val="160000"/>
                </a:srgbClr>
              </a:gs>
            </a:gsLst>
            <a:lin ang="0" scaled="1"/>
            <a:tileRect/>
          </a:gradFill>
          <a:effectLst>
            <a:innerShdw blurRad="63500" dist="50800" dir="27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spcAft>
                <a:spcPts val="600"/>
              </a:spcAft>
              <a:defRPr/>
            </a:pPr>
            <a:r>
              <a:rPr lang="en-US" sz="1600" b="1" dirty="0">
                <a:solidFill>
                  <a:schemeClr val="bg1"/>
                </a:solidFill>
              </a:rPr>
              <a:t>Business &amp; Industry</a:t>
            </a:r>
          </a:p>
          <a:p>
            <a:pPr algn="ctr">
              <a:defRPr/>
            </a:pPr>
            <a:r>
              <a:rPr lang="en-US" sz="1600" b="1" i="1" dirty="0" err="1">
                <a:solidFill>
                  <a:schemeClr val="bg1">
                    <a:lumMod val="65000"/>
                  </a:schemeClr>
                </a:solidFill>
              </a:rPr>
              <a:t>Negocios</a:t>
            </a:r>
            <a:r>
              <a:rPr lang="en-US" sz="1600" b="1" i="1" dirty="0">
                <a:solidFill>
                  <a:schemeClr val="bg1">
                    <a:lumMod val="65000"/>
                  </a:schemeClr>
                </a:solidFill>
              </a:rPr>
              <a:t> e </a:t>
            </a:r>
            <a:r>
              <a:rPr lang="en-US" sz="1600" b="1" i="1" dirty="0" err="1">
                <a:solidFill>
                  <a:schemeClr val="bg1">
                    <a:lumMod val="65000"/>
                  </a:schemeClr>
                </a:solidFill>
              </a:rPr>
              <a:t>Industrias</a:t>
            </a:r>
            <a:endParaRPr lang="en-US" sz="1600" b="1" i="1" dirty="0">
              <a:solidFill>
                <a:schemeClr val="bg1">
                  <a:lumMod val="65000"/>
                </a:schemeClr>
              </a:solidFill>
            </a:endParaRPr>
          </a:p>
        </p:txBody>
      </p:sp>
      <p:sp>
        <p:nvSpPr>
          <p:cNvPr id="19" name="TextBox 18"/>
          <p:cNvSpPr txBox="1"/>
          <p:nvPr/>
        </p:nvSpPr>
        <p:spPr>
          <a:xfrm>
            <a:off x="6086455" y="2664767"/>
            <a:ext cx="1667884" cy="1154162"/>
          </a:xfrm>
          <a:prstGeom prst="rect">
            <a:avLst/>
          </a:prstGeom>
          <a:gradFill flip="none" rotWithShape="1">
            <a:gsLst>
              <a:gs pos="0">
                <a:srgbClr val="546D7A">
                  <a:tint val="66000"/>
                  <a:satMod val="160000"/>
                </a:srgbClr>
              </a:gs>
              <a:gs pos="50000">
                <a:srgbClr val="546D7A">
                  <a:tint val="44500"/>
                  <a:satMod val="160000"/>
                </a:srgbClr>
              </a:gs>
              <a:gs pos="100000">
                <a:srgbClr val="546D7A">
                  <a:tint val="23500"/>
                  <a:satMod val="160000"/>
                </a:srgbClr>
              </a:gs>
            </a:gsLst>
            <a:lin ang="0" scaled="1"/>
            <a:tileRect/>
          </a:gradFill>
          <a:ln>
            <a:noFill/>
          </a:ln>
          <a:effectLst>
            <a:innerShdw blurRad="63500" dist="50800" dir="27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spcAft>
                <a:spcPts val="600"/>
              </a:spcAft>
              <a:defRPr/>
            </a:pPr>
            <a:r>
              <a:rPr lang="en-US" sz="1600" b="1" dirty="0">
                <a:solidFill>
                  <a:schemeClr val="bg1"/>
                </a:solidFill>
              </a:rPr>
              <a:t>Arts &amp; Humanities</a:t>
            </a:r>
          </a:p>
          <a:p>
            <a:pPr algn="ctr">
              <a:defRPr/>
            </a:pPr>
            <a:r>
              <a:rPr lang="en-US" sz="1600" b="1" i="1" dirty="0" err="1">
                <a:solidFill>
                  <a:schemeClr val="bg1">
                    <a:lumMod val="65000"/>
                  </a:schemeClr>
                </a:solidFill>
              </a:rPr>
              <a:t>Artes</a:t>
            </a:r>
            <a:r>
              <a:rPr lang="en-US" sz="1600" b="1" i="1" dirty="0">
                <a:solidFill>
                  <a:schemeClr val="bg1">
                    <a:lumMod val="65000"/>
                  </a:schemeClr>
                </a:solidFill>
              </a:rPr>
              <a:t> y </a:t>
            </a:r>
            <a:r>
              <a:rPr lang="en-US" sz="1600" b="1" i="1" dirty="0" err="1">
                <a:solidFill>
                  <a:schemeClr val="bg1">
                    <a:lumMod val="65000"/>
                  </a:schemeClr>
                </a:solidFill>
              </a:rPr>
              <a:t>Humanidades</a:t>
            </a:r>
            <a:endParaRPr lang="en-US" sz="1600" b="1" i="1" dirty="0">
              <a:solidFill>
                <a:schemeClr val="bg1">
                  <a:lumMod val="65000"/>
                </a:schemeClr>
              </a:solidFill>
            </a:endParaRPr>
          </a:p>
        </p:txBody>
      </p:sp>
      <p:sp>
        <p:nvSpPr>
          <p:cNvPr id="20" name="TextBox 19"/>
          <p:cNvSpPr txBox="1"/>
          <p:nvPr/>
        </p:nvSpPr>
        <p:spPr>
          <a:xfrm>
            <a:off x="7754339" y="2664767"/>
            <a:ext cx="1237261" cy="1154162"/>
          </a:xfrm>
          <a:prstGeom prst="rect">
            <a:avLst/>
          </a:prstGeom>
          <a:solidFill>
            <a:srgbClr val="546D7A"/>
          </a:solidFill>
          <a:ln>
            <a:noFill/>
          </a:ln>
          <a:effectLst>
            <a:innerShdw blurRad="63500" dist="50800" dir="27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spcAft>
                <a:spcPts val="600"/>
              </a:spcAft>
              <a:defRPr/>
            </a:pPr>
            <a:r>
              <a:rPr lang="en-US" sz="1600" b="1" dirty="0">
                <a:solidFill>
                  <a:schemeClr val="bg1"/>
                </a:solidFill>
              </a:rPr>
              <a:t>Public Service</a:t>
            </a:r>
          </a:p>
          <a:p>
            <a:pPr algn="ctr">
              <a:defRPr/>
            </a:pPr>
            <a:r>
              <a:rPr lang="en-US" sz="1600" b="1" i="1" dirty="0" err="1">
                <a:solidFill>
                  <a:schemeClr val="bg1">
                    <a:lumMod val="85000"/>
                  </a:schemeClr>
                </a:solidFill>
              </a:rPr>
              <a:t>Servicios</a:t>
            </a:r>
            <a:r>
              <a:rPr lang="en-US" sz="1600" b="1" i="1" dirty="0">
                <a:solidFill>
                  <a:schemeClr val="bg1">
                    <a:lumMod val="85000"/>
                  </a:schemeClr>
                </a:solidFill>
              </a:rPr>
              <a:t> </a:t>
            </a:r>
            <a:r>
              <a:rPr lang="en-US" sz="1600" b="1" i="1" dirty="0" err="1">
                <a:solidFill>
                  <a:schemeClr val="bg1">
                    <a:lumMod val="85000"/>
                  </a:schemeClr>
                </a:solidFill>
              </a:rPr>
              <a:t>Públicos</a:t>
            </a:r>
            <a:endParaRPr lang="en-US" sz="1600" b="1" i="1" dirty="0">
              <a:solidFill>
                <a:schemeClr val="bg1">
                  <a:lumMod val="85000"/>
                </a:schemeClr>
              </a:solidFill>
            </a:endParaRPr>
          </a:p>
        </p:txBody>
      </p:sp>
      <p:sp>
        <p:nvSpPr>
          <p:cNvPr id="21" name="TextBox 20"/>
          <p:cNvSpPr txBox="1"/>
          <p:nvPr/>
        </p:nvSpPr>
        <p:spPr>
          <a:xfrm>
            <a:off x="3201543" y="2664767"/>
            <a:ext cx="1370457" cy="1154162"/>
          </a:xfrm>
          <a:prstGeom prst="rect">
            <a:avLst/>
          </a:prstGeom>
          <a:gradFill flip="none" rotWithShape="1">
            <a:gsLst>
              <a:gs pos="0">
                <a:srgbClr val="546D7A">
                  <a:tint val="66000"/>
                  <a:satMod val="160000"/>
                </a:srgbClr>
              </a:gs>
              <a:gs pos="50000">
                <a:srgbClr val="546D7A">
                  <a:tint val="44500"/>
                  <a:satMod val="160000"/>
                </a:srgbClr>
              </a:gs>
              <a:gs pos="100000">
                <a:srgbClr val="546D7A">
                  <a:tint val="23500"/>
                  <a:satMod val="160000"/>
                </a:srgbClr>
              </a:gs>
            </a:gsLst>
            <a:lin ang="0" scaled="1"/>
            <a:tileRect/>
          </a:gradFill>
          <a:ln>
            <a:noFill/>
          </a:ln>
          <a:effectLst>
            <a:innerShdw blurRad="63500" dist="50800" dir="27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endParaRPr lang="en-US" sz="1600" b="1" dirty="0">
              <a:solidFill>
                <a:schemeClr val="bg1"/>
              </a:solidFill>
            </a:endParaRPr>
          </a:p>
          <a:p>
            <a:pPr algn="ctr">
              <a:spcAft>
                <a:spcPts val="600"/>
              </a:spcAft>
              <a:defRPr/>
            </a:pPr>
            <a:r>
              <a:rPr lang="en-US" sz="1600" b="1" dirty="0">
                <a:solidFill>
                  <a:schemeClr val="bg1"/>
                </a:solidFill>
              </a:rPr>
              <a:t>STEM</a:t>
            </a:r>
          </a:p>
          <a:p>
            <a:pPr algn="ctr">
              <a:defRPr/>
            </a:pPr>
            <a:r>
              <a:rPr lang="en-US" sz="1600" b="1" i="1" dirty="0">
                <a:solidFill>
                  <a:schemeClr val="bg1">
                    <a:lumMod val="65000"/>
                  </a:schemeClr>
                </a:solidFill>
              </a:rPr>
              <a:t>STEM</a:t>
            </a:r>
          </a:p>
          <a:p>
            <a:pPr algn="ctr">
              <a:defRPr/>
            </a:pPr>
            <a:endParaRPr lang="en-US" sz="1600" b="1" dirty="0">
              <a:solidFill>
                <a:schemeClr val="bg1"/>
              </a:solidFill>
              <a:latin typeface="+mj-lt"/>
            </a:endParaRPr>
          </a:p>
        </p:txBody>
      </p:sp>
      <p:cxnSp>
        <p:nvCxnSpPr>
          <p:cNvPr id="22" name="Straight Arrow Connector 21"/>
          <p:cNvCxnSpPr>
            <a:stCxn id="17" idx="2"/>
            <a:endCxn id="19" idx="0"/>
          </p:cNvCxnSpPr>
          <p:nvPr/>
        </p:nvCxnSpPr>
        <p:spPr>
          <a:xfrm>
            <a:off x="6802856" y="2277308"/>
            <a:ext cx="117541" cy="387459"/>
          </a:xfrm>
          <a:prstGeom prst="straightConnector1">
            <a:avLst/>
          </a:prstGeom>
          <a:ln w="28575">
            <a:headEnd type="none" w="med" len="med"/>
            <a:tailEnd type="triangle" w="med" len="med"/>
          </a:ln>
        </p:spPr>
        <p:style>
          <a:lnRef idx="2">
            <a:schemeClr val="accent3"/>
          </a:lnRef>
          <a:fillRef idx="0">
            <a:schemeClr val="accent3"/>
          </a:fillRef>
          <a:effectRef idx="1">
            <a:schemeClr val="accent3"/>
          </a:effectRef>
          <a:fontRef idx="minor">
            <a:schemeClr val="tx1"/>
          </a:fontRef>
        </p:style>
      </p:cxnSp>
      <p:cxnSp>
        <p:nvCxnSpPr>
          <p:cNvPr id="23" name="Straight Arrow Connector 22"/>
          <p:cNvCxnSpPr>
            <a:stCxn id="17" idx="2"/>
            <a:endCxn id="18" idx="0"/>
          </p:cNvCxnSpPr>
          <p:nvPr/>
        </p:nvCxnSpPr>
        <p:spPr>
          <a:xfrm flipH="1">
            <a:off x="5318745" y="2277308"/>
            <a:ext cx="1484111" cy="387459"/>
          </a:xfrm>
          <a:prstGeom prst="straightConnector1">
            <a:avLst/>
          </a:prstGeom>
          <a:ln w="28575">
            <a:headEnd type="none" w="med" len="med"/>
            <a:tailEnd type="triangle" w="med" len="med"/>
          </a:ln>
        </p:spPr>
        <p:style>
          <a:lnRef idx="2">
            <a:schemeClr val="accent3"/>
          </a:lnRef>
          <a:fillRef idx="0">
            <a:schemeClr val="accent3"/>
          </a:fillRef>
          <a:effectRef idx="1">
            <a:schemeClr val="accent3"/>
          </a:effectRef>
          <a:fontRef idx="minor">
            <a:schemeClr val="tx1"/>
          </a:fontRef>
        </p:style>
      </p:cxnSp>
      <p:cxnSp>
        <p:nvCxnSpPr>
          <p:cNvPr id="25" name="Straight Arrow Connector 24"/>
          <p:cNvCxnSpPr>
            <a:stCxn id="17" idx="2"/>
            <a:endCxn id="15" idx="0"/>
          </p:cNvCxnSpPr>
          <p:nvPr/>
        </p:nvCxnSpPr>
        <p:spPr>
          <a:xfrm flipH="1">
            <a:off x="2214573" y="2277308"/>
            <a:ext cx="4588283" cy="380359"/>
          </a:xfrm>
          <a:prstGeom prst="straightConnector1">
            <a:avLst/>
          </a:prstGeom>
          <a:ln w="38100">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26" name="Straight Arrow Connector 25"/>
          <p:cNvCxnSpPr>
            <a:stCxn id="17" idx="2"/>
            <a:endCxn id="21" idx="0"/>
          </p:cNvCxnSpPr>
          <p:nvPr/>
        </p:nvCxnSpPr>
        <p:spPr>
          <a:xfrm flipH="1">
            <a:off x="3886772" y="2277308"/>
            <a:ext cx="2916084" cy="387459"/>
          </a:xfrm>
          <a:prstGeom prst="straightConnector1">
            <a:avLst/>
          </a:prstGeom>
          <a:ln w="28575">
            <a:headEnd type="none" w="med" len="med"/>
            <a:tailEnd type="triangle" w="med" len="med"/>
          </a:ln>
        </p:spPr>
        <p:style>
          <a:lnRef idx="2">
            <a:schemeClr val="accent3"/>
          </a:lnRef>
          <a:fillRef idx="0">
            <a:schemeClr val="accent3"/>
          </a:fillRef>
          <a:effectRef idx="1">
            <a:schemeClr val="accent3"/>
          </a:effectRef>
          <a:fontRef idx="minor">
            <a:schemeClr val="tx1"/>
          </a:fontRef>
        </p:style>
      </p:cxnSp>
      <p:sp>
        <p:nvSpPr>
          <p:cNvPr id="31" name="TextBox 30"/>
          <p:cNvSpPr txBox="1"/>
          <p:nvPr/>
        </p:nvSpPr>
        <p:spPr>
          <a:xfrm>
            <a:off x="1251806" y="4876800"/>
            <a:ext cx="7772400" cy="1077218"/>
          </a:xfrm>
          <a:prstGeom prst="rect">
            <a:avLst/>
          </a:prstGeom>
          <a:noFill/>
        </p:spPr>
        <p:txBody>
          <a:bodyPr wrap="square" rtlCol="0">
            <a:spAutoFit/>
          </a:bodyPr>
          <a:lstStyle/>
          <a:p>
            <a:r>
              <a:rPr lang="es-ES" sz="1600" i="1" dirty="0">
                <a:solidFill>
                  <a:schemeClr val="accent5">
                    <a:lumMod val="75000"/>
                  </a:schemeClr>
                </a:solidFill>
              </a:rPr>
              <a:t>En la </a:t>
            </a:r>
            <a:r>
              <a:rPr lang="es-ES" sz="1600" b="1" i="1" dirty="0">
                <a:solidFill>
                  <a:schemeClr val="accent5">
                    <a:lumMod val="75000"/>
                  </a:schemeClr>
                </a:solidFill>
              </a:rPr>
              <a:t>Especialidad en los Servicios Públicos</a:t>
            </a:r>
            <a:r>
              <a:rPr lang="es-ES" sz="1600" i="1" dirty="0">
                <a:solidFill>
                  <a:schemeClr val="accent5">
                    <a:lumMod val="75000"/>
                  </a:schemeClr>
                </a:solidFill>
              </a:rPr>
              <a:t>, los estudiantes toman cursos relacionados con las ciencias de la salud y las ocupaciones, educación y capacitación, orden público y artes culinarias y hotelería.</a:t>
            </a:r>
          </a:p>
          <a:p>
            <a:pPr marL="285750" indent="-285750">
              <a:buFont typeface="Arial" pitchFamily="34" charset="0"/>
              <a:buChar char="•"/>
            </a:pPr>
            <a:endParaRPr lang="en-US" sz="1600" i="1" dirty="0">
              <a:solidFill>
                <a:schemeClr val="accent3">
                  <a:lumMod val="50000"/>
                </a:schemeClr>
              </a:solidFill>
            </a:endParaRPr>
          </a:p>
        </p:txBody>
      </p:sp>
      <p:sp>
        <p:nvSpPr>
          <p:cNvPr id="3" name="Slide Number Placeholder 2"/>
          <p:cNvSpPr>
            <a:spLocks noGrp="1"/>
          </p:cNvSpPr>
          <p:nvPr>
            <p:ph type="sldNum" sz="quarter" idx="12"/>
          </p:nvPr>
        </p:nvSpPr>
        <p:spPr/>
        <p:txBody>
          <a:bodyPr/>
          <a:lstStyle/>
          <a:p>
            <a:pPr>
              <a:defRPr/>
            </a:pPr>
            <a:fld id="{EF93E901-A195-4752-954D-8363B0E1838F}" type="slidenum">
              <a:rPr lang="en-US" smtClean="0"/>
              <a:pPr>
                <a:defRPr/>
              </a:pPr>
              <a:t>16</a:t>
            </a:fld>
            <a:endParaRPr lang="en-US"/>
          </a:p>
        </p:txBody>
      </p:sp>
    </p:spTree>
    <p:extLst>
      <p:ext uri="{BB962C8B-B14F-4D97-AF65-F5344CB8AC3E}">
        <p14:creationId xmlns:p14="http://schemas.microsoft.com/office/powerpoint/2010/main" val="380225055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143000" y="381000"/>
            <a:ext cx="7848600" cy="990600"/>
          </a:xfrm>
        </p:spPr>
        <p:txBody>
          <a:bodyPr>
            <a:noAutofit/>
          </a:bodyPr>
          <a:lstStyle/>
          <a:p>
            <a:pPr algn="l"/>
            <a:r>
              <a:rPr lang="en-US" sz="2000" b="1" dirty="0">
                <a:solidFill>
                  <a:schemeClr val="bg2">
                    <a:lumMod val="25000"/>
                  </a:schemeClr>
                </a:solidFill>
                <a:effectLst>
                  <a:outerShdw blurRad="38100" dist="38100" dir="2700000" algn="tl">
                    <a:srgbClr val="000000">
                      <a:alpha val="43137"/>
                    </a:srgbClr>
                  </a:outerShdw>
                </a:effectLst>
              </a:rPr>
              <a:t>The “Minimum” Diploma Takes Away College Chances</a:t>
            </a:r>
            <a:r>
              <a:rPr lang="en-US" sz="2000" b="1" dirty="0">
                <a:solidFill>
                  <a:schemeClr val="bg2">
                    <a:lumMod val="25000"/>
                  </a:schemeClr>
                </a:solidFill>
                <a:effectLst>
                  <a:outerShdw blurRad="38100" dist="38100" dir="2700000" algn="tl" rotWithShape="0">
                    <a:srgbClr val="000000">
                      <a:alpha val="43137"/>
                    </a:srgbClr>
                  </a:outerShdw>
                </a:effectLst>
              </a:rPr>
              <a:t/>
            </a:r>
            <a:br>
              <a:rPr lang="en-US" sz="2000" b="1" dirty="0">
                <a:solidFill>
                  <a:schemeClr val="bg2">
                    <a:lumMod val="25000"/>
                  </a:schemeClr>
                </a:solidFill>
                <a:effectLst>
                  <a:outerShdw blurRad="38100" dist="38100" dir="2700000" algn="tl" rotWithShape="0">
                    <a:srgbClr val="000000">
                      <a:alpha val="43137"/>
                    </a:srgbClr>
                  </a:outerShdw>
                </a:effectLst>
              </a:rPr>
            </a:br>
            <a:r>
              <a:rPr lang="es-ES" sz="2000" b="1" i="1" dirty="0">
                <a:solidFill>
                  <a:schemeClr val="accent3">
                    <a:lumMod val="50000"/>
                  </a:schemeClr>
                </a:solidFill>
                <a:effectLst>
                  <a:outerShdw blurRad="38100" dist="38100" dir="2700000" algn="tl">
                    <a:srgbClr val="000000">
                      <a:alpha val="43137"/>
                    </a:srgbClr>
                  </a:outerShdw>
                </a:effectLst>
              </a:rPr>
              <a:t>El Programa Básico/Fundamental, que no tiene ninguna especialidad, pone en peligro las oportunidades universitarias</a:t>
            </a:r>
            <a:endParaRPr lang="en-US" sz="2000" b="1" i="1" dirty="0">
              <a:solidFill>
                <a:schemeClr val="accent3">
                  <a:lumMod val="50000"/>
                </a:schemeClr>
              </a:solidFill>
              <a:effectLst>
                <a:outerShdw blurRad="38100" dist="38100" dir="2700000" algn="tl">
                  <a:srgbClr val="000000">
                    <a:alpha val="43137"/>
                  </a:srgbClr>
                </a:outerShdw>
              </a:effectLst>
            </a:endParaRPr>
          </a:p>
        </p:txBody>
      </p:sp>
      <p:sp>
        <p:nvSpPr>
          <p:cNvPr id="12" name="TextBox 11"/>
          <p:cNvSpPr txBox="1"/>
          <p:nvPr/>
        </p:nvSpPr>
        <p:spPr>
          <a:xfrm>
            <a:off x="1143000" y="1712595"/>
            <a:ext cx="2590800" cy="3631763"/>
          </a:xfrm>
          <a:prstGeom prst="rect">
            <a:avLst/>
          </a:prstGeom>
          <a:noFill/>
        </p:spPr>
        <p:txBody>
          <a:bodyPr wrap="square" rtlCol="0">
            <a:spAutoFit/>
          </a:bodyPr>
          <a:lstStyle/>
          <a:p>
            <a:r>
              <a:rPr lang="en-US" sz="1600" dirty="0"/>
              <a:t>Students who only take foundation classes will receive a “minimum diploma.”</a:t>
            </a:r>
          </a:p>
          <a:p>
            <a:r>
              <a:rPr lang="en-US" sz="1100" dirty="0"/>
              <a:t> </a:t>
            </a:r>
          </a:p>
          <a:p>
            <a:r>
              <a:rPr lang="en-US" sz="1600" dirty="0"/>
              <a:t>If your child graduates with the minimum plan, he or she </a:t>
            </a:r>
            <a:r>
              <a:rPr lang="en-US" sz="1600" b="1" dirty="0"/>
              <a:t>will</a:t>
            </a:r>
            <a:r>
              <a:rPr lang="en-US" sz="1600" dirty="0"/>
              <a:t> </a:t>
            </a:r>
            <a:r>
              <a:rPr lang="en-US" sz="1600" b="1" dirty="0"/>
              <a:t>not be eligible for college </a:t>
            </a:r>
            <a:r>
              <a:rPr lang="en-US" sz="1600" dirty="0"/>
              <a:t>and will have fewer job opportunities. </a:t>
            </a:r>
          </a:p>
          <a:p>
            <a:r>
              <a:rPr lang="en-US" sz="1100" dirty="0"/>
              <a:t> </a:t>
            </a:r>
          </a:p>
          <a:p>
            <a:r>
              <a:rPr lang="en-US" sz="1600" dirty="0"/>
              <a:t>However, a child can only be on the minimum diploma path if the parents give permission.</a:t>
            </a:r>
          </a:p>
        </p:txBody>
      </p:sp>
      <p:sp>
        <p:nvSpPr>
          <p:cNvPr id="16" name="TextBox 15"/>
          <p:cNvSpPr txBox="1"/>
          <p:nvPr/>
        </p:nvSpPr>
        <p:spPr>
          <a:xfrm>
            <a:off x="3555908" y="1905000"/>
            <a:ext cx="2768692" cy="677108"/>
          </a:xfrm>
          <a:prstGeom prst="rect">
            <a:avLst/>
          </a:prstGeom>
          <a:solidFill>
            <a:schemeClr val="accent3">
              <a:lumMod val="75000"/>
            </a:schemeClr>
          </a:solidFill>
        </p:spPr>
        <p:style>
          <a:lnRef idx="1">
            <a:schemeClr val="accent5"/>
          </a:lnRef>
          <a:fillRef idx="3">
            <a:schemeClr val="accent5"/>
          </a:fillRef>
          <a:effectRef idx="2">
            <a:schemeClr val="accent5"/>
          </a:effectRef>
          <a:fontRef idx="minor">
            <a:schemeClr val="lt1"/>
          </a:fontRef>
        </p:style>
        <p:txBody>
          <a:bodyPr wrap="square">
            <a:spAutoFit/>
          </a:bodyPr>
          <a:lstStyle/>
          <a:p>
            <a:pPr algn="ctr">
              <a:defRPr/>
            </a:pPr>
            <a:r>
              <a:rPr lang="en-US" sz="2000" b="1" dirty="0">
                <a:solidFill>
                  <a:schemeClr val="bg1"/>
                </a:solidFill>
                <a:latin typeface="+mj-lt"/>
              </a:rPr>
              <a:t>Minimum Diploma</a:t>
            </a:r>
          </a:p>
          <a:p>
            <a:pPr algn="ctr">
              <a:defRPr/>
            </a:pPr>
            <a:r>
              <a:rPr lang="es-ES" b="1" dirty="0">
                <a:solidFill>
                  <a:schemeClr val="accent5">
                    <a:lumMod val="20000"/>
                    <a:lumOff val="80000"/>
                  </a:schemeClr>
                </a:solidFill>
              </a:rPr>
              <a:t>Diploma Mínimo</a:t>
            </a:r>
            <a:endParaRPr lang="en-US" b="1" dirty="0">
              <a:solidFill>
                <a:schemeClr val="accent5">
                  <a:lumMod val="20000"/>
                  <a:lumOff val="80000"/>
                </a:schemeClr>
              </a:solidFill>
              <a:latin typeface="+mj-lt"/>
            </a:endParaRPr>
          </a:p>
        </p:txBody>
      </p:sp>
      <p:sp>
        <p:nvSpPr>
          <p:cNvPr id="18" name="TextBox 17"/>
          <p:cNvSpPr txBox="1"/>
          <p:nvPr/>
        </p:nvSpPr>
        <p:spPr>
          <a:xfrm>
            <a:off x="6324600" y="1676400"/>
            <a:ext cx="2514600" cy="4124206"/>
          </a:xfrm>
          <a:prstGeom prst="rect">
            <a:avLst/>
          </a:prstGeom>
          <a:noFill/>
        </p:spPr>
        <p:txBody>
          <a:bodyPr wrap="square" rtlCol="0">
            <a:spAutoFit/>
          </a:bodyPr>
          <a:lstStyle/>
          <a:p>
            <a:r>
              <a:rPr lang="es-ES" sz="1600" i="1" dirty="0">
                <a:solidFill>
                  <a:schemeClr val="accent5">
                    <a:lumMod val="75000"/>
                  </a:schemeClr>
                </a:solidFill>
              </a:rPr>
              <a:t>Los estudiantes que sólo tomen clases básicas recibirán un “diploma mínimo.”</a:t>
            </a:r>
          </a:p>
          <a:p>
            <a:r>
              <a:rPr lang="es-ES" sz="1100" i="1" dirty="0">
                <a:solidFill>
                  <a:schemeClr val="accent5">
                    <a:lumMod val="75000"/>
                  </a:schemeClr>
                </a:solidFill>
              </a:rPr>
              <a:t> </a:t>
            </a:r>
          </a:p>
          <a:p>
            <a:r>
              <a:rPr lang="es-ES" sz="1600" i="1" dirty="0">
                <a:solidFill>
                  <a:schemeClr val="accent5">
                    <a:lumMod val="75000"/>
                  </a:schemeClr>
                </a:solidFill>
              </a:rPr>
              <a:t>Si su hijo se gradúa con el plan mínimo </a:t>
            </a:r>
            <a:r>
              <a:rPr lang="es-ES" sz="1600" b="1" i="1" dirty="0">
                <a:solidFill>
                  <a:schemeClr val="accent5">
                    <a:lumMod val="75000"/>
                  </a:schemeClr>
                </a:solidFill>
              </a:rPr>
              <a:t>no podrá cualificar para ir a la universidad </a:t>
            </a:r>
            <a:r>
              <a:rPr lang="es-ES" sz="1600" i="1" dirty="0">
                <a:solidFill>
                  <a:schemeClr val="accent5">
                    <a:lumMod val="75000"/>
                  </a:schemeClr>
                </a:solidFill>
              </a:rPr>
              <a:t>y tendrá menos oportunidades de empleo.</a:t>
            </a:r>
          </a:p>
          <a:p>
            <a:r>
              <a:rPr lang="es-ES" sz="1100" i="1" dirty="0">
                <a:solidFill>
                  <a:schemeClr val="accent5">
                    <a:lumMod val="75000"/>
                  </a:schemeClr>
                </a:solidFill>
              </a:rPr>
              <a:t> </a:t>
            </a:r>
          </a:p>
          <a:p>
            <a:r>
              <a:rPr lang="es-ES" sz="1600" i="1" dirty="0">
                <a:solidFill>
                  <a:schemeClr val="accent5">
                    <a:lumMod val="75000"/>
                  </a:schemeClr>
                </a:solidFill>
              </a:rPr>
              <a:t>Sin embargo, un niño solo puede estar en el camino del diploma mínimo si los padres dan permiso</a:t>
            </a:r>
            <a:r>
              <a:rPr lang="es-ES" sz="1600" i="1" dirty="0" smtClean="0">
                <a:solidFill>
                  <a:schemeClr val="accent5">
                    <a:lumMod val="75000"/>
                  </a:schemeClr>
                </a:solidFill>
              </a:rPr>
              <a:t>.</a:t>
            </a:r>
            <a:endParaRPr lang="en-US" sz="1600" i="1" dirty="0">
              <a:solidFill>
                <a:schemeClr val="accent5">
                  <a:lumMod val="75000"/>
                </a:schemeClr>
              </a:solidFill>
            </a:endParaRPr>
          </a:p>
        </p:txBody>
      </p:sp>
      <p:pic>
        <p:nvPicPr>
          <p:cNvPr id="1026" name="Picture 2" descr="C:\Users\christie.goodman\AppData\Local\Microsoft\Windows\Temporary Internet Files\Content.IE5\MX3MIV0B\MP90042278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2781300"/>
            <a:ext cx="1599477" cy="21984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09713" y="2895600"/>
            <a:ext cx="1181100" cy="2554545"/>
          </a:xfrm>
          <a:prstGeom prst="rect">
            <a:avLst/>
          </a:prstGeom>
          <a:noFill/>
        </p:spPr>
        <p:txBody>
          <a:bodyPr wrap="square" rtlCol="0">
            <a:spAutoFit/>
          </a:bodyPr>
          <a:lstStyle/>
          <a:p>
            <a:r>
              <a:rPr lang="es-ES" sz="16000" b="1" dirty="0">
                <a:solidFill>
                  <a:schemeClr val="accent3">
                    <a:lumMod val="50000"/>
                  </a:schemeClr>
                </a:solidFill>
                <a:latin typeface="Chiller" panose="04020404031007020602" pitchFamily="82" charset="0"/>
              </a:rPr>
              <a:t>X</a:t>
            </a:r>
            <a:endParaRPr lang="en-US" sz="16000" dirty="0">
              <a:latin typeface="Chiller" panose="04020404031007020602" pitchFamily="82" charset="0"/>
            </a:endParaRPr>
          </a:p>
        </p:txBody>
      </p:sp>
      <p:sp>
        <p:nvSpPr>
          <p:cNvPr id="3" name="Slide Number Placeholder 2"/>
          <p:cNvSpPr>
            <a:spLocks noGrp="1"/>
          </p:cNvSpPr>
          <p:nvPr>
            <p:ph type="sldNum" sz="quarter" idx="12"/>
          </p:nvPr>
        </p:nvSpPr>
        <p:spPr/>
        <p:txBody>
          <a:bodyPr/>
          <a:lstStyle/>
          <a:p>
            <a:pPr>
              <a:defRPr/>
            </a:pPr>
            <a:fld id="{EF93E901-A195-4752-954D-8363B0E1838F}" type="slidenum">
              <a:rPr lang="en-US" smtClean="0"/>
              <a:pPr>
                <a:defRPr/>
              </a:pPr>
              <a:t>17</a:t>
            </a:fld>
            <a:endParaRPr lang="en-US"/>
          </a:p>
        </p:txBody>
      </p:sp>
    </p:spTree>
    <p:extLst>
      <p:ext uri="{BB962C8B-B14F-4D97-AF65-F5344CB8AC3E}">
        <p14:creationId xmlns:p14="http://schemas.microsoft.com/office/powerpoint/2010/main" val="141179258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3000" y="1600200"/>
            <a:ext cx="3200400" cy="3293209"/>
          </a:xfrm>
          <a:prstGeom prst="rect">
            <a:avLst/>
          </a:prstGeom>
          <a:noFill/>
        </p:spPr>
        <p:txBody>
          <a:bodyPr wrap="square" rtlCol="0">
            <a:spAutoFit/>
          </a:bodyPr>
          <a:lstStyle/>
          <a:p>
            <a:r>
              <a:rPr lang="en-US" sz="1600" dirty="0"/>
              <a:t>The State Board of Education defines some of the courses that may be offered for your child. Some are challenging and some are not. Many course names do not describe their level of rigor.</a:t>
            </a:r>
          </a:p>
          <a:p>
            <a:endParaRPr lang="en-US" sz="1600" dirty="0"/>
          </a:p>
          <a:p>
            <a:r>
              <a:rPr lang="es-ES" sz="1600" i="1" dirty="0">
                <a:solidFill>
                  <a:schemeClr val="accent5">
                    <a:lumMod val="75000"/>
                  </a:schemeClr>
                </a:solidFill>
              </a:rPr>
              <a:t>La Junta Estatal de Educación define algunos de los cursos que se pueden ofrecer para su hijo. Algunos son desafiantes y otros no. Muchos nombres de cursos no describen su nivel de rigor.</a:t>
            </a:r>
            <a:endParaRPr lang="en-US" i="1" dirty="0">
              <a:solidFill>
                <a:srgbClr val="713204"/>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1200" y="2170476"/>
            <a:ext cx="3962400" cy="2137128"/>
          </a:xfrm>
          <a:prstGeom prst="rect">
            <a:avLst/>
          </a:prstGeom>
          <a:ln>
            <a:noFill/>
          </a:ln>
          <a:effectLst>
            <a:outerShdw blurRad="292100" dist="139700" dir="2700000" algn="tl" rotWithShape="0">
              <a:srgbClr val="333333">
                <a:alpha val="65000"/>
              </a:srgbClr>
            </a:outerShdw>
          </a:effectLst>
        </p:spPr>
      </p:pic>
      <p:sp>
        <p:nvSpPr>
          <p:cNvPr id="6" name="Title 1"/>
          <p:cNvSpPr txBox="1">
            <a:spLocks/>
          </p:cNvSpPr>
          <p:nvPr/>
        </p:nvSpPr>
        <p:spPr>
          <a:xfrm>
            <a:off x="1143000" y="457200"/>
            <a:ext cx="7696200" cy="758952"/>
          </a:xfrm>
          <a:prstGeom prst="rect">
            <a:avLst/>
          </a:prstGeom>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fontAlgn="auto">
              <a:spcAft>
                <a:spcPts val="0"/>
              </a:spcAft>
            </a:pPr>
            <a:r>
              <a:rPr lang="en-US" sz="2400" b="1" dirty="0">
                <a:solidFill>
                  <a:schemeClr val="bg2">
                    <a:lumMod val="25000"/>
                  </a:schemeClr>
                </a:solidFill>
                <a:effectLst>
                  <a:outerShdw blurRad="38100" dist="38100" dir="2700000" algn="tl">
                    <a:srgbClr val="000000">
                      <a:alpha val="43137"/>
                    </a:srgbClr>
                  </a:outerShdw>
                </a:effectLst>
              </a:rPr>
              <a:t>Some Details Are Still Being Decided</a:t>
            </a:r>
          </a:p>
          <a:p>
            <a:pPr algn="l" fontAlgn="auto">
              <a:spcAft>
                <a:spcPts val="0"/>
              </a:spcAft>
            </a:pPr>
            <a:r>
              <a:rPr lang="en-US" sz="2400" b="1" i="1" dirty="0">
                <a:solidFill>
                  <a:schemeClr val="accent3">
                    <a:lumMod val="50000"/>
                  </a:schemeClr>
                </a:solidFill>
                <a:effectLst>
                  <a:outerShdw blurRad="38100" dist="38100" dir="2700000" algn="tl">
                    <a:srgbClr val="000000">
                      <a:alpha val="43137"/>
                    </a:srgbClr>
                  </a:outerShdw>
                </a:effectLst>
              </a:rPr>
              <a:t>Algunos Detalles Están Por </a:t>
            </a:r>
            <a:r>
              <a:rPr lang="en-US" sz="2400" b="1" i="1" dirty="0" err="1">
                <a:solidFill>
                  <a:schemeClr val="accent3">
                    <a:lumMod val="50000"/>
                  </a:schemeClr>
                </a:solidFill>
                <a:effectLst>
                  <a:outerShdw blurRad="38100" dist="38100" dir="2700000" algn="tl">
                    <a:srgbClr val="000000">
                      <a:alpha val="43137"/>
                    </a:srgbClr>
                  </a:outerShdw>
                </a:effectLst>
              </a:rPr>
              <a:t>Decidirse</a:t>
            </a:r>
            <a:endParaRPr lang="en-US" sz="2400" b="1" i="1" dirty="0">
              <a:solidFill>
                <a:schemeClr val="accent3">
                  <a:lumMod val="50000"/>
                </a:schemeClr>
              </a:solidFill>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pPr>
              <a:defRPr/>
            </a:pPr>
            <a:fld id="{EF93E901-A195-4752-954D-8363B0E1838F}" type="slidenum">
              <a:rPr lang="en-US" smtClean="0"/>
              <a:pPr>
                <a:defRPr/>
              </a:pPr>
              <a:t>18</a:t>
            </a:fld>
            <a:endParaRPr lang="en-US" dirty="0"/>
          </a:p>
        </p:txBody>
      </p:sp>
    </p:spTree>
    <p:extLst>
      <p:ext uri="{BB962C8B-B14F-4D97-AF65-F5344CB8AC3E}">
        <p14:creationId xmlns:p14="http://schemas.microsoft.com/office/powerpoint/2010/main" val="63111822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19600" y="1676400"/>
            <a:ext cx="4343400" cy="2739211"/>
          </a:xfrm>
          <a:prstGeom prst="rect">
            <a:avLst/>
          </a:prstGeom>
          <a:noFill/>
        </p:spPr>
        <p:txBody>
          <a:bodyPr wrap="square" rtlCol="0">
            <a:spAutoFit/>
          </a:bodyPr>
          <a:lstStyle/>
          <a:p>
            <a:r>
              <a:rPr lang="en-US" sz="1600" b="1" dirty="0"/>
              <a:t>Algebra II is critical for students to be eligible for college. </a:t>
            </a:r>
          </a:p>
          <a:p>
            <a:r>
              <a:rPr lang="en-US" sz="1400" dirty="0"/>
              <a:t>College entrance exams like the SAT and ACT require knowledge of Algebra II. Colleges want students who have taken challenging courses, like Algebra II. </a:t>
            </a:r>
            <a:r>
              <a:rPr lang="en-US" sz="1400" b="1" dirty="0">
                <a:solidFill>
                  <a:schemeClr val="accent4">
                    <a:lumMod val="75000"/>
                  </a:schemeClr>
                </a:solidFill>
              </a:rPr>
              <a:t>So even if Algebra II isn’t required by the state, you may want to make sure your child’s school has him or her on track to take it. </a:t>
            </a:r>
            <a:r>
              <a:rPr lang="en-US" sz="1400" dirty="0"/>
              <a:t>Students must take Algebra II to be eligible for the Top 10 Percent Plan.</a:t>
            </a:r>
          </a:p>
          <a:p>
            <a:r>
              <a:rPr lang="en-US" sz="1400" dirty="0"/>
              <a:t> </a:t>
            </a:r>
          </a:p>
          <a:p>
            <a:endParaRPr lang="en-US" sz="1400" dirty="0">
              <a:solidFill>
                <a:schemeClr val="accent5">
                  <a:lumMod val="75000"/>
                </a:schemeClr>
              </a:solidFill>
            </a:endParaRPr>
          </a:p>
        </p:txBody>
      </p:sp>
      <p:sp>
        <p:nvSpPr>
          <p:cNvPr id="7" name="Title 1"/>
          <p:cNvSpPr>
            <a:spLocks noGrp="1"/>
          </p:cNvSpPr>
          <p:nvPr>
            <p:ph type="title"/>
          </p:nvPr>
        </p:nvSpPr>
        <p:spPr>
          <a:xfrm>
            <a:off x="1066800" y="304800"/>
            <a:ext cx="6964680" cy="1143000"/>
          </a:xfrm>
        </p:spPr>
        <p:txBody>
          <a:bodyPr>
            <a:noAutofit/>
          </a:bodyPr>
          <a:lstStyle/>
          <a:p>
            <a:r>
              <a:rPr lang="en-US" sz="2400" b="1" dirty="0">
                <a:solidFill>
                  <a:schemeClr val="bg2">
                    <a:lumMod val="25000"/>
                  </a:schemeClr>
                </a:solidFill>
                <a:effectLst>
                  <a:outerShdw blurRad="38100" dist="38100" dir="2700000" algn="tl">
                    <a:srgbClr val="000000">
                      <a:alpha val="43137"/>
                    </a:srgbClr>
                  </a:outerShdw>
                </a:effectLst>
              </a:rPr>
              <a:t>Students Need Algebra II</a:t>
            </a:r>
            <a:br>
              <a:rPr lang="en-US" sz="2400" b="1" dirty="0">
                <a:solidFill>
                  <a:schemeClr val="bg2">
                    <a:lumMod val="25000"/>
                  </a:schemeClr>
                </a:solidFill>
                <a:effectLst>
                  <a:outerShdw blurRad="38100" dist="38100" dir="2700000" algn="tl">
                    <a:srgbClr val="000000">
                      <a:alpha val="43137"/>
                    </a:srgbClr>
                  </a:outerShdw>
                </a:effectLst>
              </a:rPr>
            </a:br>
            <a:r>
              <a:rPr lang="en-US" sz="2400" b="1" i="1" dirty="0">
                <a:solidFill>
                  <a:schemeClr val="accent3">
                    <a:lumMod val="50000"/>
                  </a:schemeClr>
                </a:solidFill>
                <a:effectLst>
                  <a:outerShdw blurRad="38100" dist="38100" dir="2700000" algn="tl">
                    <a:srgbClr val="000000">
                      <a:alpha val="43137"/>
                    </a:srgbClr>
                  </a:outerShdw>
                </a:effectLst>
              </a:rPr>
              <a:t>Los Estudiantes </a:t>
            </a:r>
            <a:r>
              <a:rPr lang="en-US" sz="2400" b="1" i="1" dirty="0" err="1">
                <a:solidFill>
                  <a:schemeClr val="accent3">
                    <a:lumMod val="50000"/>
                  </a:schemeClr>
                </a:solidFill>
                <a:effectLst>
                  <a:outerShdw blurRad="38100" dist="38100" dir="2700000" algn="tl">
                    <a:srgbClr val="000000">
                      <a:alpha val="43137"/>
                    </a:srgbClr>
                  </a:outerShdw>
                </a:effectLst>
              </a:rPr>
              <a:t>Necesitan</a:t>
            </a:r>
            <a:r>
              <a:rPr lang="en-US" sz="2400" b="1" i="1" dirty="0">
                <a:solidFill>
                  <a:schemeClr val="accent3">
                    <a:lumMod val="50000"/>
                  </a:schemeClr>
                </a:solidFill>
                <a:effectLst>
                  <a:outerShdw blurRad="38100" dist="38100" dir="2700000" algn="tl">
                    <a:srgbClr val="000000">
                      <a:alpha val="43137"/>
                    </a:srgbClr>
                  </a:outerShdw>
                </a:effectLst>
              </a:rPr>
              <a:t> </a:t>
            </a:r>
            <a:r>
              <a:rPr lang="en-US" sz="2400" b="1" i="1" dirty="0" err="1">
                <a:solidFill>
                  <a:schemeClr val="accent3">
                    <a:lumMod val="50000"/>
                  </a:schemeClr>
                </a:solidFill>
                <a:effectLst>
                  <a:outerShdw blurRad="38100" dist="38100" dir="2700000" algn="tl">
                    <a:srgbClr val="000000">
                      <a:alpha val="43137"/>
                    </a:srgbClr>
                  </a:outerShdw>
                </a:effectLst>
              </a:rPr>
              <a:t>Álgebra</a:t>
            </a:r>
            <a:r>
              <a:rPr lang="en-US" sz="2400" b="1" i="1" dirty="0">
                <a:solidFill>
                  <a:schemeClr val="accent3">
                    <a:lumMod val="50000"/>
                  </a:schemeClr>
                </a:solidFill>
                <a:effectLst>
                  <a:outerShdw blurRad="38100" dist="38100" dir="2700000" algn="tl">
                    <a:srgbClr val="000000">
                      <a:alpha val="43137"/>
                    </a:srgbClr>
                  </a:outerShdw>
                </a:effectLst>
              </a:rPr>
              <a:t> II</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04800" y="1524000"/>
            <a:ext cx="3962400" cy="2641600"/>
          </a:xfrm>
          <a:prstGeom prst="rect">
            <a:avLst/>
          </a:prstGeom>
          <a:ln>
            <a:no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2"/>
          </p:nvPr>
        </p:nvSpPr>
        <p:spPr/>
        <p:txBody>
          <a:bodyPr/>
          <a:lstStyle/>
          <a:p>
            <a:pPr>
              <a:defRPr/>
            </a:pPr>
            <a:fld id="{EF93E901-A195-4752-954D-8363B0E1838F}" type="slidenum">
              <a:rPr lang="en-US" smtClean="0"/>
              <a:pPr>
                <a:defRPr/>
              </a:pPr>
              <a:t>19</a:t>
            </a:fld>
            <a:endParaRPr lang="en-US"/>
          </a:p>
        </p:txBody>
      </p:sp>
      <p:sp>
        <p:nvSpPr>
          <p:cNvPr id="3" name="TextBox 2"/>
          <p:cNvSpPr txBox="1"/>
          <p:nvPr/>
        </p:nvSpPr>
        <p:spPr>
          <a:xfrm>
            <a:off x="2971800" y="4326467"/>
            <a:ext cx="5791200" cy="2308324"/>
          </a:xfrm>
          <a:prstGeom prst="rect">
            <a:avLst/>
          </a:prstGeom>
          <a:noFill/>
        </p:spPr>
        <p:txBody>
          <a:bodyPr wrap="square" rtlCol="0">
            <a:spAutoFit/>
          </a:bodyPr>
          <a:lstStyle/>
          <a:p>
            <a:r>
              <a:rPr lang="en-US" sz="1600" b="1" i="1" dirty="0" err="1">
                <a:solidFill>
                  <a:schemeClr val="accent5">
                    <a:lumMod val="75000"/>
                  </a:schemeClr>
                </a:solidFill>
              </a:rPr>
              <a:t>Álgebra</a:t>
            </a:r>
            <a:r>
              <a:rPr lang="en-US" sz="1600" b="1" i="1" dirty="0">
                <a:solidFill>
                  <a:schemeClr val="accent5">
                    <a:lumMod val="75000"/>
                  </a:schemeClr>
                </a:solidFill>
              </a:rPr>
              <a:t> II </a:t>
            </a:r>
            <a:r>
              <a:rPr lang="en-US" sz="1600" b="1" i="1" dirty="0" err="1">
                <a:solidFill>
                  <a:schemeClr val="accent5">
                    <a:lumMod val="75000"/>
                  </a:schemeClr>
                </a:solidFill>
              </a:rPr>
              <a:t>es</a:t>
            </a:r>
            <a:r>
              <a:rPr lang="en-US" sz="1600" b="1" i="1" dirty="0">
                <a:solidFill>
                  <a:schemeClr val="accent5">
                    <a:lumMod val="75000"/>
                  </a:schemeClr>
                </a:solidFill>
              </a:rPr>
              <a:t> fundamental para que </a:t>
            </a:r>
            <a:r>
              <a:rPr lang="en-US" sz="1600" b="1" i="1" dirty="0" err="1">
                <a:solidFill>
                  <a:schemeClr val="accent5">
                    <a:lumMod val="75000"/>
                  </a:schemeClr>
                </a:solidFill>
              </a:rPr>
              <a:t>los</a:t>
            </a:r>
            <a:r>
              <a:rPr lang="en-US" sz="1600" b="1" i="1" dirty="0">
                <a:solidFill>
                  <a:schemeClr val="accent5">
                    <a:lumMod val="75000"/>
                  </a:schemeClr>
                </a:solidFill>
              </a:rPr>
              <a:t> </a:t>
            </a:r>
            <a:r>
              <a:rPr lang="en-US" sz="1600" b="1" i="1" dirty="0" err="1">
                <a:solidFill>
                  <a:schemeClr val="accent5">
                    <a:lumMod val="75000"/>
                  </a:schemeClr>
                </a:solidFill>
              </a:rPr>
              <a:t>estudiantes</a:t>
            </a:r>
            <a:r>
              <a:rPr lang="en-US" sz="1600" b="1" i="1" dirty="0">
                <a:solidFill>
                  <a:schemeClr val="accent5">
                    <a:lumMod val="75000"/>
                  </a:schemeClr>
                </a:solidFill>
              </a:rPr>
              <a:t> </a:t>
            </a:r>
            <a:r>
              <a:rPr lang="en-US" sz="1600" b="1" i="1" dirty="0" err="1">
                <a:solidFill>
                  <a:schemeClr val="accent5">
                    <a:lumMod val="75000"/>
                  </a:schemeClr>
                </a:solidFill>
              </a:rPr>
              <a:t>cualifiquen</a:t>
            </a:r>
            <a:r>
              <a:rPr lang="en-US" sz="1600" b="1" i="1" dirty="0">
                <a:solidFill>
                  <a:schemeClr val="accent5">
                    <a:lumMod val="75000"/>
                  </a:schemeClr>
                </a:solidFill>
              </a:rPr>
              <a:t> para la </a:t>
            </a:r>
            <a:r>
              <a:rPr lang="en-US" sz="1600" b="1" i="1" dirty="0" err="1">
                <a:solidFill>
                  <a:schemeClr val="accent5">
                    <a:lumMod val="75000"/>
                  </a:schemeClr>
                </a:solidFill>
              </a:rPr>
              <a:t>universidad</a:t>
            </a:r>
            <a:r>
              <a:rPr lang="en-US" sz="1600" b="1" i="1" dirty="0">
                <a:solidFill>
                  <a:schemeClr val="accent5">
                    <a:lumMod val="75000"/>
                  </a:schemeClr>
                </a:solidFill>
              </a:rPr>
              <a:t>.</a:t>
            </a:r>
          </a:p>
          <a:p>
            <a:r>
              <a:rPr lang="en-US" sz="1400" i="1" dirty="0">
                <a:solidFill>
                  <a:schemeClr val="accent5">
                    <a:lumMod val="75000"/>
                  </a:schemeClr>
                </a:solidFill>
              </a:rPr>
              <a:t>Los </a:t>
            </a:r>
            <a:r>
              <a:rPr lang="en-US" sz="1400" i="1" dirty="0" err="1">
                <a:solidFill>
                  <a:schemeClr val="accent5">
                    <a:lumMod val="75000"/>
                  </a:schemeClr>
                </a:solidFill>
              </a:rPr>
              <a:t>exámenes</a:t>
            </a:r>
            <a:r>
              <a:rPr lang="en-US" sz="1400" i="1" dirty="0">
                <a:solidFill>
                  <a:schemeClr val="accent5">
                    <a:lumMod val="75000"/>
                  </a:schemeClr>
                </a:solidFill>
              </a:rPr>
              <a:t> de </a:t>
            </a:r>
            <a:r>
              <a:rPr lang="en-US" sz="1400" i="1" dirty="0" err="1">
                <a:solidFill>
                  <a:schemeClr val="accent5">
                    <a:lumMod val="75000"/>
                  </a:schemeClr>
                </a:solidFill>
              </a:rPr>
              <a:t>ingreso</a:t>
            </a:r>
            <a:r>
              <a:rPr lang="en-US" sz="1400" i="1" dirty="0">
                <a:solidFill>
                  <a:schemeClr val="accent5">
                    <a:lumMod val="75000"/>
                  </a:schemeClr>
                </a:solidFill>
              </a:rPr>
              <a:t> a la </a:t>
            </a:r>
            <a:r>
              <a:rPr lang="en-US" sz="1400" i="1" dirty="0" err="1">
                <a:solidFill>
                  <a:schemeClr val="accent5">
                    <a:lumMod val="75000"/>
                  </a:schemeClr>
                </a:solidFill>
              </a:rPr>
              <a:t>universidad</a:t>
            </a:r>
            <a:r>
              <a:rPr lang="en-US" sz="1400" i="1" dirty="0">
                <a:solidFill>
                  <a:schemeClr val="accent5">
                    <a:lumMod val="75000"/>
                  </a:schemeClr>
                </a:solidFill>
              </a:rPr>
              <a:t>, </a:t>
            </a:r>
            <a:r>
              <a:rPr lang="en-US" sz="1400" i="1" dirty="0" err="1">
                <a:solidFill>
                  <a:schemeClr val="accent5">
                    <a:lumMod val="75000"/>
                  </a:schemeClr>
                </a:solidFill>
              </a:rPr>
              <a:t>como</a:t>
            </a:r>
            <a:r>
              <a:rPr lang="en-US" sz="1400" i="1" dirty="0">
                <a:solidFill>
                  <a:schemeClr val="accent5">
                    <a:lumMod val="75000"/>
                  </a:schemeClr>
                </a:solidFill>
              </a:rPr>
              <a:t> el SAT y el ACT, </a:t>
            </a:r>
            <a:r>
              <a:rPr lang="en-US" sz="1400" i="1" dirty="0" err="1">
                <a:solidFill>
                  <a:schemeClr val="accent5">
                    <a:lumMod val="75000"/>
                  </a:schemeClr>
                </a:solidFill>
              </a:rPr>
              <a:t>requieren</a:t>
            </a:r>
            <a:r>
              <a:rPr lang="en-US" sz="1400" i="1" dirty="0">
                <a:solidFill>
                  <a:schemeClr val="accent5">
                    <a:lumMod val="75000"/>
                  </a:schemeClr>
                </a:solidFill>
              </a:rPr>
              <a:t> </a:t>
            </a:r>
            <a:r>
              <a:rPr lang="en-US" sz="1400" i="1" dirty="0" err="1">
                <a:solidFill>
                  <a:schemeClr val="accent5">
                    <a:lumMod val="75000"/>
                  </a:schemeClr>
                </a:solidFill>
              </a:rPr>
              <a:t>los</a:t>
            </a:r>
            <a:r>
              <a:rPr lang="en-US" sz="1400" i="1" dirty="0">
                <a:solidFill>
                  <a:schemeClr val="accent5">
                    <a:lumMod val="75000"/>
                  </a:schemeClr>
                </a:solidFill>
              </a:rPr>
              <a:t> </a:t>
            </a:r>
            <a:r>
              <a:rPr lang="en-US" sz="1400" i="1" dirty="0" err="1">
                <a:solidFill>
                  <a:schemeClr val="accent5">
                    <a:lumMod val="75000"/>
                  </a:schemeClr>
                </a:solidFill>
              </a:rPr>
              <a:t>conocimientos</a:t>
            </a:r>
            <a:r>
              <a:rPr lang="en-US" sz="1400" i="1" dirty="0">
                <a:solidFill>
                  <a:schemeClr val="accent5">
                    <a:lumMod val="75000"/>
                  </a:schemeClr>
                </a:solidFill>
              </a:rPr>
              <a:t> de </a:t>
            </a:r>
            <a:r>
              <a:rPr lang="en-US" sz="1400" i="1" dirty="0" err="1">
                <a:solidFill>
                  <a:schemeClr val="accent5">
                    <a:lumMod val="75000"/>
                  </a:schemeClr>
                </a:solidFill>
              </a:rPr>
              <a:t>Álgebra</a:t>
            </a:r>
            <a:r>
              <a:rPr lang="en-US" sz="1400" i="1" dirty="0">
                <a:solidFill>
                  <a:schemeClr val="accent5">
                    <a:lumMod val="75000"/>
                  </a:schemeClr>
                </a:solidFill>
              </a:rPr>
              <a:t> II. Las </a:t>
            </a:r>
            <a:r>
              <a:rPr lang="en-US" sz="1400" i="1" dirty="0" err="1">
                <a:solidFill>
                  <a:schemeClr val="accent5">
                    <a:lumMod val="75000"/>
                  </a:schemeClr>
                </a:solidFill>
              </a:rPr>
              <a:t>universidades</a:t>
            </a:r>
            <a:r>
              <a:rPr lang="en-US" sz="1400" i="1" dirty="0">
                <a:solidFill>
                  <a:schemeClr val="accent5">
                    <a:lumMod val="75000"/>
                  </a:schemeClr>
                </a:solidFill>
              </a:rPr>
              <a:t> </a:t>
            </a:r>
            <a:r>
              <a:rPr lang="en-US" sz="1400" i="1" dirty="0" err="1">
                <a:solidFill>
                  <a:schemeClr val="accent5">
                    <a:lumMod val="75000"/>
                  </a:schemeClr>
                </a:solidFill>
              </a:rPr>
              <a:t>quieren</a:t>
            </a:r>
            <a:r>
              <a:rPr lang="en-US" sz="1400" i="1" dirty="0">
                <a:solidFill>
                  <a:schemeClr val="accent5">
                    <a:lumMod val="75000"/>
                  </a:schemeClr>
                </a:solidFill>
              </a:rPr>
              <a:t> a </a:t>
            </a:r>
            <a:r>
              <a:rPr lang="en-US" sz="1400" i="1" dirty="0" err="1">
                <a:solidFill>
                  <a:schemeClr val="accent5">
                    <a:lumMod val="75000"/>
                  </a:schemeClr>
                </a:solidFill>
              </a:rPr>
              <a:t>los</a:t>
            </a:r>
            <a:r>
              <a:rPr lang="en-US" sz="1400" i="1" dirty="0">
                <a:solidFill>
                  <a:schemeClr val="accent5">
                    <a:lumMod val="75000"/>
                  </a:schemeClr>
                </a:solidFill>
              </a:rPr>
              <a:t> </a:t>
            </a:r>
            <a:r>
              <a:rPr lang="en-US" sz="1400" i="1" dirty="0" err="1">
                <a:solidFill>
                  <a:schemeClr val="accent5">
                    <a:lumMod val="75000"/>
                  </a:schemeClr>
                </a:solidFill>
              </a:rPr>
              <a:t>estudiantes</a:t>
            </a:r>
            <a:r>
              <a:rPr lang="en-US" sz="1400" i="1" dirty="0">
                <a:solidFill>
                  <a:schemeClr val="accent5">
                    <a:lumMod val="75000"/>
                  </a:schemeClr>
                </a:solidFill>
              </a:rPr>
              <a:t> que </a:t>
            </a:r>
            <a:r>
              <a:rPr lang="en-US" sz="1400" i="1" dirty="0" err="1">
                <a:solidFill>
                  <a:schemeClr val="accent5">
                    <a:lumMod val="75000"/>
                  </a:schemeClr>
                </a:solidFill>
              </a:rPr>
              <a:t>han</a:t>
            </a:r>
            <a:r>
              <a:rPr lang="en-US" sz="1400" i="1" dirty="0">
                <a:solidFill>
                  <a:schemeClr val="accent5">
                    <a:lumMod val="75000"/>
                  </a:schemeClr>
                </a:solidFill>
              </a:rPr>
              <a:t> </a:t>
            </a:r>
            <a:r>
              <a:rPr lang="en-US" sz="1400" i="1" dirty="0" err="1">
                <a:solidFill>
                  <a:schemeClr val="accent5">
                    <a:lumMod val="75000"/>
                  </a:schemeClr>
                </a:solidFill>
              </a:rPr>
              <a:t>tomado</a:t>
            </a:r>
            <a:r>
              <a:rPr lang="en-US" sz="1400" i="1" dirty="0">
                <a:solidFill>
                  <a:schemeClr val="accent5">
                    <a:lumMod val="75000"/>
                  </a:schemeClr>
                </a:solidFill>
              </a:rPr>
              <a:t> </a:t>
            </a:r>
            <a:r>
              <a:rPr lang="en-US" sz="1400" i="1" dirty="0" err="1">
                <a:solidFill>
                  <a:schemeClr val="accent5">
                    <a:lumMod val="75000"/>
                  </a:schemeClr>
                </a:solidFill>
              </a:rPr>
              <a:t>cursos</a:t>
            </a:r>
            <a:r>
              <a:rPr lang="en-US" sz="1400" i="1" dirty="0">
                <a:solidFill>
                  <a:schemeClr val="accent5">
                    <a:lumMod val="75000"/>
                  </a:schemeClr>
                </a:solidFill>
              </a:rPr>
              <a:t> </a:t>
            </a:r>
            <a:r>
              <a:rPr lang="en-US" sz="1400" i="1" dirty="0" err="1">
                <a:solidFill>
                  <a:schemeClr val="accent5">
                    <a:lumMod val="75000"/>
                  </a:schemeClr>
                </a:solidFill>
              </a:rPr>
              <a:t>avanzados</a:t>
            </a:r>
            <a:r>
              <a:rPr lang="en-US" sz="1400" i="1" dirty="0">
                <a:solidFill>
                  <a:schemeClr val="accent5">
                    <a:lumMod val="75000"/>
                  </a:schemeClr>
                </a:solidFill>
              </a:rPr>
              <a:t>, </a:t>
            </a:r>
            <a:r>
              <a:rPr lang="en-US" sz="1400" i="1" dirty="0" err="1">
                <a:solidFill>
                  <a:schemeClr val="accent5">
                    <a:lumMod val="75000"/>
                  </a:schemeClr>
                </a:solidFill>
              </a:rPr>
              <a:t>como</a:t>
            </a:r>
            <a:r>
              <a:rPr lang="en-US" sz="1400" i="1" dirty="0">
                <a:solidFill>
                  <a:schemeClr val="accent5">
                    <a:lumMod val="75000"/>
                  </a:schemeClr>
                </a:solidFill>
              </a:rPr>
              <a:t> el </a:t>
            </a:r>
            <a:r>
              <a:rPr lang="en-US" sz="1400" i="1" dirty="0" err="1">
                <a:solidFill>
                  <a:schemeClr val="accent5">
                    <a:lumMod val="75000"/>
                  </a:schemeClr>
                </a:solidFill>
              </a:rPr>
              <a:t>Álgebra</a:t>
            </a:r>
            <a:r>
              <a:rPr lang="en-US" sz="1400" i="1" dirty="0">
                <a:solidFill>
                  <a:schemeClr val="accent5">
                    <a:lumMod val="75000"/>
                  </a:schemeClr>
                </a:solidFill>
              </a:rPr>
              <a:t> II. </a:t>
            </a:r>
            <a:r>
              <a:rPr lang="es-ES" sz="1400" b="1" i="1" dirty="0">
                <a:solidFill>
                  <a:schemeClr val="accent4">
                    <a:lumMod val="75000"/>
                  </a:schemeClr>
                </a:solidFill>
              </a:rPr>
              <a:t>Por lo tanto, aunque el estado no exija Algebra II, asegúrese de que la escuela tenga a su hijo en buen camino para tomarlo, preferiblemente antes del tercer año.</a:t>
            </a:r>
            <a:r>
              <a:rPr lang="en-US" sz="1400" b="1" i="1" dirty="0">
                <a:solidFill>
                  <a:schemeClr val="accent4">
                    <a:lumMod val="75000"/>
                  </a:schemeClr>
                </a:solidFill>
              </a:rPr>
              <a:t> </a:t>
            </a:r>
            <a:r>
              <a:rPr lang="es-ES" sz="1400" i="1" dirty="0">
                <a:solidFill>
                  <a:schemeClr val="accent5">
                    <a:lumMod val="75000"/>
                  </a:schemeClr>
                </a:solidFill>
              </a:rPr>
              <a:t>Los estudiantes deben tomar Álgebra II para ser elegible para la Regla del 10 Porciento.</a:t>
            </a:r>
          </a:p>
          <a:p>
            <a:endParaRPr lang="en-US" sz="1400" dirty="0"/>
          </a:p>
        </p:txBody>
      </p:sp>
    </p:spTree>
    <p:extLst>
      <p:ext uri="{BB962C8B-B14F-4D97-AF65-F5344CB8AC3E}">
        <p14:creationId xmlns:p14="http://schemas.microsoft.com/office/powerpoint/2010/main" val="125839980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9111" y="1600200"/>
            <a:ext cx="6283889" cy="3971636"/>
          </a:xfrm>
          <a:prstGeom prst="rect">
            <a:avLst/>
          </a:prstGeom>
        </p:spPr>
      </p:pic>
      <p:sp>
        <p:nvSpPr>
          <p:cNvPr id="5" name="TextBox 4"/>
          <p:cNvSpPr txBox="1"/>
          <p:nvPr/>
        </p:nvSpPr>
        <p:spPr>
          <a:xfrm>
            <a:off x="2237745" y="5698563"/>
            <a:ext cx="6588688" cy="369332"/>
          </a:xfrm>
          <a:prstGeom prst="rect">
            <a:avLst/>
          </a:prstGeom>
          <a:noFill/>
        </p:spPr>
        <p:txBody>
          <a:bodyPr wrap="square" rtlCol="0">
            <a:spAutoFit/>
          </a:bodyPr>
          <a:lstStyle/>
          <a:p>
            <a:pPr algn="ctr"/>
            <a:r>
              <a:rPr lang="en-US" b="1" dirty="0">
                <a:solidFill>
                  <a:srgbClr val="002060"/>
                </a:solidFill>
              </a:rPr>
              <a:t>http://www.idra.org/change-model/courage-to-connect/</a:t>
            </a:r>
          </a:p>
        </p:txBody>
      </p:sp>
      <p:sp>
        <p:nvSpPr>
          <p:cNvPr id="6" name="Oval 5"/>
          <p:cNvSpPr/>
          <p:nvPr/>
        </p:nvSpPr>
        <p:spPr>
          <a:xfrm>
            <a:off x="6212911" y="4083050"/>
            <a:ext cx="1076325" cy="717549"/>
          </a:xfrm>
          <a:prstGeom prst="ellipse">
            <a:avLst/>
          </a:prstGeom>
          <a:noFill/>
          <a:ln w="41275">
            <a:solidFill>
              <a:srgbClr val="901414"/>
            </a:solidFill>
          </a:ln>
          <a:effectLst>
            <a:glow rad="101600">
              <a:schemeClr val="accent2">
                <a:satMod val="175000"/>
                <a:alpha val="40000"/>
              </a:schemeClr>
            </a:glow>
            <a:outerShdw blurRad="50800" dist="50800" dir="4860000" algn="ctr" rotWithShape="0">
              <a:srgbClr val="000000">
                <a:alpha val="52000"/>
              </a:srgbClr>
            </a:outerShdw>
          </a:effectLst>
          <a:scene3d>
            <a:camera prst="orthographicFront"/>
            <a:lightRig rig="threePt" dir="t"/>
          </a:scene3d>
          <a:sp3d prstMaterial="plastic">
            <a:bevelT w="0" prst="coolSlant"/>
          </a:sp3d>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8" name="Rectangle 7">
            <a:extLst>
              <a:ext uri="{FF2B5EF4-FFF2-40B4-BE49-F238E27FC236}">
                <a16:creationId xmlns="" xmlns:a16="http://schemas.microsoft.com/office/drawing/2014/main" id="{5BF4EFE0-C3E8-4FBC-89D0-D276F522C0B8}"/>
              </a:ext>
            </a:extLst>
          </p:cNvPr>
          <p:cNvSpPr/>
          <p:nvPr/>
        </p:nvSpPr>
        <p:spPr bwMode="auto">
          <a:xfrm>
            <a:off x="251512" y="1532558"/>
            <a:ext cx="2186278" cy="3505200"/>
          </a:xfrm>
          <a:prstGeom prst="rect">
            <a:avLst/>
          </a:prstGeom>
          <a:ln>
            <a:solidFill>
              <a:schemeClr val="bg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7" name="TextBox 6"/>
          <p:cNvSpPr txBox="1"/>
          <p:nvPr/>
        </p:nvSpPr>
        <p:spPr>
          <a:xfrm>
            <a:off x="315951" y="1659285"/>
            <a:ext cx="2057400" cy="3539430"/>
          </a:xfrm>
          <a:prstGeom prst="rect">
            <a:avLst/>
          </a:prstGeom>
          <a:noFill/>
        </p:spPr>
        <p:txBody>
          <a:bodyPr wrap="square" rtlCol="0">
            <a:spAutoFit/>
          </a:bodyPr>
          <a:lstStyle/>
          <a:p>
            <a:r>
              <a:rPr lang="en-US" sz="1600" dirty="0"/>
              <a:t>The research and decades of experience behind IDRA’s Quality School Action Framework™ show that a high-quality curriculum is essential to success for all students for them to reach a true level of college readiness.</a:t>
            </a:r>
          </a:p>
          <a:p>
            <a:endParaRPr lang="en-US" sz="1600" dirty="0"/>
          </a:p>
        </p:txBody>
      </p:sp>
      <p:sp>
        <p:nvSpPr>
          <p:cNvPr id="9" name="Title 1"/>
          <p:cNvSpPr txBox="1">
            <a:spLocks/>
          </p:cNvSpPr>
          <p:nvPr/>
        </p:nvSpPr>
        <p:spPr>
          <a:xfrm>
            <a:off x="2445243" y="457200"/>
            <a:ext cx="6243177" cy="914400"/>
          </a:xfrm>
          <a:prstGeom prst="rect">
            <a:avLst/>
          </a:prstGeom>
        </p:spPr>
        <p:txBody>
          <a:bodyPr anchor="t">
            <a:noAutofit/>
          </a:bodyPr>
          <a:lstStyle>
            <a:lvl1pPr algn="l" rtl="0" eaLnBrk="1" latinLnBrk="0" hangingPunct="1">
              <a:lnSpc>
                <a:spcPts val="4500"/>
              </a:lnSpc>
              <a:spcBef>
                <a:spcPct val="0"/>
              </a:spcBef>
              <a:buNone/>
              <a:defRPr kumimoji="0" sz="4000" b="1" kern="1200" cap="all">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fontAlgn="auto">
              <a:lnSpc>
                <a:spcPct val="100000"/>
              </a:lnSpc>
              <a:spcAft>
                <a:spcPts val="0"/>
              </a:spcAft>
            </a:pPr>
            <a:r>
              <a:rPr lang="en-US" sz="2400" cap="none" dirty="0">
                <a:solidFill>
                  <a:schemeClr val="bg2">
                    <a:lumMod val="25000"/>
                  </a:schemeClr>
                </a:solidFill>
              </a:rPr>
              <a:t>Diploma Plans Determine Which Courses Students Will Take in High School</a:t>
            </a:r>
            <a:r>
              <a:rPr lang="en-US" sz="1600" cap="none" dirty="0">
                <a:solidFill>
                  <a:schemeClr val="bg2">
                    <a:lumMod val="25000"/>
                  </a:schemeClr>
                </a:solidFill>
              </a:rPr>
              <a:t/>
            </a:r>
            <a:br>
              <a:rPr lang="en-US" sz="1600" cap="none" dirty="0">
                <a:solidFill>
                  <a:schemeClr val="bg2">
                    <a:lumMod val="25000"/>
                  </a:schemeClr>
                </a:solidFill>
              </a:rPr>
            </a:br>
            <a:endParaRPr lang="en-US" sz="1600" cap="none" dirty="0">
              <a:solidFill>
                <a:schemeClr val="bg2">
                  <a:lumMod val="25000"/>
                </a:schemeClr>
              </a:solidFill>
            </a:endParaRPr>
          </a:p>
        </p:txBody>
      </p:sp>
      <p:sp>
        <p:nvSpPr>
          <p:cNvPr id="2" name="Slide Number Placeholder 1"/>
          <p:cNvSpPr>
            <a:spLocks noGrp="1"/>
          </p:cNvSpPr>
          <p:nvPr>
            <p:ph type="sldNum" sz="quarter" idx="12"/>
          </p:nvPr>
        </p:nvSpPr>
        <p:spPr/>
        <p:txBody>
          <a:bodyPr/>
          <a:lstStyle/>
          <a:p>
            <a:pPr>
              <a:defRPr/>
            </a:pPr>
            <a:fld id="{14EB3BCF-B42D-4C6D-958E-F70B5F167018}" type="slidenum">
              <a:rPr lang="en-US" smtClean="0"/>
              <a:pPr>
                <a:defRPr/>
              </a:pPr>
              <a:t>2</a:t>
            </a:fld>
            <a:endParaRPr lang="en-US"/>
          </a:p>
        </p:txBody>
      </p:sp>
    </p:spTree>
    <p:extLst>
      <p:ext uri="{BB962C8B-B14F-4D97-AF65-F5344CB8AC3E}">
        <p14:creationId xmlns:p14="http://schemas.microsoft.com/office/powerpoint/2010/main" val="108501248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52800" y="1524000"/>
            <a:ext cx="5410200" cy="5801588"/>
          </a:xfrm>
          <a:prstGeom prst="rect">
            <a:avLst/>
          </a:prstGeom>
          <a:noFill/>
        </p:spPr>
        <p:txBody>
          <a:bodyPr wrap="square" rtlCol="0">
            <a:spAutoFit/>
          </a:bodyPr>
          <a:lstStyle/>
          <a:p>
            <a:pPr>
              <a:spcAft>
                <a:spcPts val="600"/>
              </a:spcAft>
            </a:pPr>
            <a:r>
              <a:rPr lang="en-US" sz="1600" dirty="0"/>
              <a:t>The most challenging courses are college-level </a:t>
            </a:r>
            <a:r>
              <a:rPr lang="en-US" sz="1600" b="1" dirty="0"/>
              <a:t>Advanced Placement </a:t>
            </a:r>
            <a:r>
              <a:rPr lang="en-US" sz="1600" dirty="0"/>
              <a:t>classes and </a:t>
            </a:r>
            <a:r>
              <a:rPr lang="en-US" sz="1600" b="1" dirty="0"/>
              <a:t>Dual Credit </a:t>
            </a:r>
            <a:r>
              <a:rPr lang="en-US" sz="1600" dirty="0"/>
              <a:t>classes. </a:t>
            </a:r>
          </a:p>
          <a:p>
            <a:pPr>
              <a:spcAft>
                <a:spcPts val="600"/>
              </a:spcAft>
            </a:pPr>
            <a:r>
              <a:rPr lang="en-US" sz="1600" dirty="0"/>
              <a:t>AP and Dual Credit classes strengthen college applications and help students master many of the skills they need to succeed in college. </a:t>
            </a:r>
          </a:p>
          <a:p>
            <a:pPr>
              <a:spcAft>
                <a:spcPts val="1200"/>
              </a:spcAft>
            </a:pPr>
            <a:r>
              <a:rPr lang="en-US" sz="1600" dirty="0"/>
              <a:t>Plus, taking these courses in high school can save the family money in college tuition. </a:t>
            </a:r>
          </a:p>
          <a:p>
            <a:pPr>
              <a:spcAft>
                <a:spcPts val="600"/>
              </a:spcAft>
            </a:pPr>
            <a:r>
              <a:rPr lang="es-MX" sz="1600" i="1" dirty="0">
                <a:solidFill>
                  <a:schemeClr val="accent5">
                    <a:lumMod val="75000"/>
                  </a:schemeClr>
                </a:solidFill>
              </a:rPr>
              <a:t>Los cursos más difíciles y que retan a los estudiantes son los que requieren la Prueba Avanzada (AP) nacional y los cursos de doble crédito.</a:t>
            </a:r>
            <a:endParaRPr lang="en-US" sz="1600" i="1" dirty="0">
              <a:solidFill>
                <a:schemeClr val="accent5">
                  <a:lumMod val="75000"/>
                </a:schemeClr>
              </a:solidFill>
            </a:endParaRPr>
          </a:p>
          <a:p>
            <a:pPr>
              <a:spcAft>
                <a:spcPts val="600"/>
              </a:spcAft>
            </a:pPr>
            <a:r>
              <a:rPr lang="en-US" sz="1600" i="1" dirty="0">
                <a:solidFill>
                  <a:schemeClr val="accent5">
                    <a:lumMod val="75000"/>
                  </a:schemeClr>
                </a:solidFill>
              </a:rPr>
              <a:t>Las </a:t>
            </a:r>
            <a:r>
              <a:rPr lang="es-MX" sz="1600" i="1" dirty="0">
                <a:solidFill>
                  <a:schemeClr val="accent5">
                    <a:lumMod val="75000"/>
                  </a:schemeClr>
                </a:solidFill>
              </a:rPr>
              <a:t>clases de Prueba Avanzado (AP) y de doble crédito fortalecen el ingreso a la Universidad y ayudan a los estudiantes a dominar muchas de las destrezas y habilidades que necesitan para tener éxito en la universidad.</a:t>
            </a:r>
            <a:endParaRPr lang="en-US" sz="1600" i="1" dirty="0">
              <a:solidFill>
                <a:schemeClr val="accent5">
                  <a:lumMod val="75000"/>
                </a:schemeClr>
              </a:solidFill>
            </a:endParaRPr>
          </a:p>
          <a:p>
            <a:pPr>
              <a:spcAft>
                <a:spcPts val="600"/>
              </a:spcAft>
            </a:pPr>
            <a:r>
              <a:rPr lang="es-MX" sz="1600" i="1" dirty="0">
                <a:solidFill>
                  <a:schemeClr val="accent5">
                    <a:lumMod val="75000"/>
                  </a:schemeClr>
                </a:solidFill>
              </a:rPr>
              <a:t>Además, estos cursos, si se tomen en la escuela secundaria, le ahorran dinero a la familia</a:t>
            </a:r>
            <a:r>
              <a:rPr lang="en-US" sz="1600" i="1" dirty="0">
                <a:solidFill>
                  <a:schemeClr val="accent5">
                    <a:lumMod val="75000"/>
                  </a:schemeClr>
                </a:solidFill>
              </a:rPr>
              <a:t> y tiempo al estudiante.</a:t>
            </a:r>
          </a:p>
          <a:p>
            <a:endParaRPr lang="en-US" sz="1600" dirty="0"/>
          </a:p>
          <a:p>
            <a:endParaRPr lang="en-US" sz="1600" dirty="0"/>
          </a:p>
          <a:p>
            <a:endParaRPr lang="en-US" sz="1600" b="1" dirty="0"/>
          </a:p>
        </p:txBody>
      </p:sp>
      <p:pic>
        <p:nvPicPr>
          <p:cNvPr id="2053" name="Picture 5" descr="C:\Users\christie.goodman\AppData\Local\Microsoft\Windows\Temporary Internet Files\Content.IE5\QK08HITO\MP90044236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90700"/>
            <a:ext cx="2438400" cy="3657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1066800" y="274638"/>
            <a:ext cx="7866888" cy="1249362"/>
          </a:xfrm>
        </p:spPr>
        <p:txBody>
          <a:bodyPr>
            <a:noAutofit/>
          </a:bodyPr>
          <a:lstStyle/>
          <a:p>
            <a:r>
              <a:rPr lang="en-US" sz="2400" b="1" dirty="0">
                <a:solidFill>
                  <a:schemeClr val="bg2">
                    <a:lumMod val="25000"/>
                  </a:schemeClr>
                </a:solidFill>
                <a:effectLst>
                  <a:outerShdw blurRad="38100" dist="38100" dir="2700000" algn="tl">
                    <a:srgbClr val="000000">
                      <a:alpha val="43137"/>
                    </a:srgbClr>
                  </a:outerShdw>
                </a:effectLst>
              </a:rPr>
              <a:t>Students Need Other Challenging Courses Too</a:t>
            </a:r>
            <a:br>
              <a:rPr lang="en-US" sz="2400" b="1" dirty="0">
                <a:solidFill>
                  <a:schemeClr val="bg2">
                    <a:lumMod val="25000"/>
                  </a:schemeClr>
                </a:solidFill>
                <a:effectLst>
                  <a:outerShdw blurRad="38100" dist="38100" dir="2700000" algn="tl">
                    <a:srgbClr val="000000">
                      <a:alpha val="43137"/>
                    </a:srgbClr>
                  </a:outerShdw>
                </a:effectLst>
              </a:rPr>
            </a:br>
            <a:r>
              <a:rPr lang="es-MX" sz="2400" b="1" i="1" dirty="0">
                <a:solidFill>
                  <a:schemeClr val="accent3">
                    <a:lumMod val="50000"/>
                  </a:schemeClr>
                </a:solidFill>
                <a:effectLst>
                  <a:outerShdw blurRad="38100" dist="38100" dir="2700000" algn="tl">
                    <a:srgbClr val="000000">
                      <a:alpha val="43137"/>
                    </a:srgbClr>
                  </a:outerShdw>
                </a:effectLst>
              </a:rPr>
              <a:t>Los estudiantes también necesitan otros cursos avanzados</a:t>
            </a:r>
            <a:endParaRPr lang="en-US" sz="2400" b="1" i="1" dirty="0">
              <a:solidFill>
                <a:schemeClr val="accent3">
                  <a:lumMod val="50000"/>
                </a:schemeClr>
              </a:solidFill>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pPr>
              <a:defRPr/>
            </a:pPr>
            <a:fld id="{EF93E901-A195-4752-954D-8363B0E1838F}" type="slidenum">
              <a:rPr lang="en-US" smtClean="0"/>
              <a:pPr>
                <a:defRPr/>
              </a:pPr>
              <a:t>20</a:t>
            </a:fld>
            <a:endParaRPr lang="en-US"/>
          </a:p>
        </p:txBody>
      </p:sp>
    </p:spTree>
    <p:extLst>
      <p:ext uri="{BB962C8B-B14F-4D97-AF65-F5344CB8AC3E}">
        <p14:creationId xmlns:p14="http://schemas.microsoft.com/office/powerpoint/2010/main" val="250657583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52800" y="1752600"/>
            <a:ext cx="5029200" cy="4524315"/>
          </a:xfrm>
          <a:prstGeom prst="rect">
            <a:avLst/>
          </a:prstGeom>
          <a:noFill/>
        </p:spPr>
        <p:txBody>
          <a:bodyPr wrap="square" rtlCol="0">
            <a:spAutoFit/>
          </a:bodyPr>
          <a:lstStyle/>
          <a:p>
            <a:r>
              <a:rPr lang="en-US" sz="1600" dirty="0"/>
              <a:t>Dual Credit classes actually count as college credit, so your child won’t have to take the class in college or pay tuition for that class.</a:t>
            </a:r>
          </a:p>
          <a:p>
            <a:endParaRPr lang="en-US" sz="1600" dirty="0"/>
          </a:p>
          <a:p>
            <a:r>
              <a:rPr lang="en-US" sz="1600" dirty="0"/>
              <a:t>Students who take pre-AP classes in middle school are better prepared for AP classes and Dual Credit classes in high school.</a:t>
            </a:r>
          </a:p>
          <a:p>
            <a:endParaRPr lang="en-US" sz="1600" dirty="0"/>
          </a:p>
          <a:p>
            <a:r>
              <a:rPr lang="en-US" sz="1600" i="1" dirty="0">
                <a:solidFill>
                  <a:schemeClr val="accent5">
                    <a:lumMod val="75000"/>
                  </a:schemeClr>
                </a:solidFill>
              </a:rPr>
              <a:t>Las c</a:t>
            </a:r>
            <a:r>
              <a:rPr lang="es-MX" sz="1600" i="1" dirty="0">
                <a:solidFill>
                  <a:schemeClr val="accent5">
                    <a:lumMod val="75000"/>
                  </a:schemeClr>
                </a:solidFill>
              </a:rPr>
              <a:t>lases de doble crédito cuentan como crédito universitario, y su hijo no tendrá que tomar la clase en la Universidad o pagar matrícula por esa clase.</a:t>
            </a:r>
          </a:p>
          <a:p>
            <a:endParaRPr lang="en-US" sz="1600" i="1" dirty="0">
              <a:solidFill>
                <a:schemeClr val="accent5">
                  <a:lumMod val="75000"/>
                </a:schemeClr>
              </a:solidFill>
            </a:endParaRPr>
          </a:p>
          <a:p>
            <a:r>
              <a:rPr lang="es-MX" sz="1600" i="1" dirty="0">
                <a:solidFill>
                  <a:schemeClr val="accent5">
                    <a:lumMod val="75000"/>
                  </a:schemeClr>
                </a:solidFill>
              </a:rPr>
              <a:t>Los estudiantes que tomen clases pre-AP en la escuela intermedia estarán mejor preparados para las clases AP y de doble crédito en la escuela secundaria.</a:t>
            </a:r>
            <a:endParaRPr lang="en-US" sz="1600" i="1" dirty="0">
              <a:solidFill>
                <a:schemeClr val="accent5">
                  <a:lumMod val="75000"/>
                </a:schemeClr>
              </a:solidFill>
            </a:endParaRPr>
          </a:p>
          <a:p>
            <a:endParaRPr lang="en-US" sz="1600" dirty="0"/>
          </a:p>
          <a:p>
            <a:endParaRPr lang="en-US" sz="1600" b="1" dirty="0"/>
          </a:p>
        </p:txBody>
      </p:sp>
      <p:pic>
        <p:nvPicPr>
          <p:cNvPr id="2053" name="Picture 5" descr="C:\Users\christie.goodman\AppData\Local\Microsoft\Windows\Temporary Internet Files\Content.IE5\QK08HITO\MP90044236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90700"/>
            <a:ext cx="2438400" cy="3657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EF93E901-A195-4752-954D-8363B0E1838F}" type="slidenum">
              <a:rPr lang="en-US" smtClean="0"/>
              <a:pPr>
                <a:defRPr/>
              </a:pPr>
              <a:t>21</a:t>
            </a:fld>
            <a:endParaRPr lang="en-US"/>
          </a:p>
        </p:txBody>
      </p:sp>
    </p:spTree>
    <p:extLst>
      <p:ext uri="{BB962C8B-B14F-4D97-AF65-F5344CB8AC3E}">
        <p14:creationId xmlns:p14="http://schemas.microsoft.com/office/powerpoint/2010/main" val="180727006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05400" y="3200400"/>
            <a:ext cx="3810000" cy="3416320"/>
          </a:xfrm>
          <a:prstGeom prst="rect">
            <a:avLst/>
          </a:prstGeom>
          <a:noFill/>
        </p:spPr>
        <p:txBody>
          <a:bodyPr wrap="square" rtlCol="0">
            <a:spAutoFit/>
          </a:bodyPr>
          <a:lstStyle/>
          <a:p>
            <a:r>
              <a:rPr lang="es-MX" i="1" dirty="0">
                <a:solidFill>
                  <a:schemeClr val="accent5">
                    <a:lumMod val="75000"/>
                  </a:schemeClr>
                </a:solidFill>
              </a:rPr>
              <a:t>Los estudiantes pueden recibir “</a:t>
            </a:r>
            <a:r>
              <a:rPr lang="es-MX" b="1" i="1" dirty="0">
                <a:solidFill>
                  <a:schemeClr val="accent5">
                    <a:lumMod val="75000"/>
                  </a:schemeClr>
                </a:solidFill>
              </a:rPr>
              <a:t>Reconocimiento por Desempeño</a:t>
            </a:r>
            <a:r>
              <a:rPr lang="es-MX" i="1" dirty="0">
                <a:solidFill>
                  <a:schemeClr val="accent5">
                    <a:lumMod val="75000"/>
                  </a:schemeClr>
                </a:solidFill>
              </a:rPr>
              <a:t>" por un rendimiento excepcional en un curso de crédito doble; en bilingüismo y alfabetización; en la prueba de AP o el examen de IB; o en la prueba de aptitud de los exámenes, SAT o ACT; o para obtener una licencia o certificación de empresa o industria reconocida nacional o internacional.</a:t>
            </a:r>
            <a:endParaRPr lang="en-US" i="1" dirty="0">
              <a:solidFill>
                <a:schemeClr val="accent5">
                  <a:lumMod val="75000"/>
                </a:schemeClr>
              </a:solidFill>
            </a:endParaRPr>
          </a:p>
        </p:txBody>
      </p:sp>
      <p:grpSp>
        <p:nvGrpSpPr>
          <p:cNvPr id="5" name="Group 4"/>
          <p:cNvGrpSpPr/>
          <p:nvPr/>
        </p:nvGrpSpPr>
        <p:grpSpPr>
          <a:xfrm>
            <a:off x="2590800" y="1220934"/>
            <a:ext cx="4800600" cy="1290886"/>
            <a:chOff x="2743200" y="1220934"/>
            <a:chExt cx="4800600" cy="1290886"/>
          </a:xfrm>
        </p:grpSpPr>
        <p:sp>
          <p:nvSpPr>
            <p:cNvPr id="8" name="TextBox 7"/>
            <p:cNvSpPr txBox="1"/>
            <p:nvPr/>
          </p:nvSpPr>
          <p:spPr>
            <a:xfrm>
              <a:off x="3573704" y="1619268"/>
              <a:ext cx="3970096" cy="892552"/>
            </a:xfrm>
            <a:prstGeom prst="rect">
              <a:avLst/>
            </a:prstGeom>
            <a:solidFill>
              <a:srgbClr val="819ADF"/>
            </a:solidFill>
          </p:spPr>
          <p:style>
            <a:lnRef idx="1">
              <a:schemeClr val="accent3"/>
            </a:lnRef>
            <a:fillRef idx="3">
              <a:schemeClr val="accent3"/>
            </a:fillRef>
            <a:effectRef idx="2">
              <a:schemeClr val="accent3"/>
            </a:effectRef>
            <a:fontRef idx="minor">
              <a:schemeClr val="lt1"/>
            </a:fontRef>
          </p:style>
          <p:txBody>
            <a:bodyPr wrap="square">
              <a:spAutoFit/>
            </a:bodyPr>
            <a:lstStyle/>
            <a:p>
              <a:pPr marL="112713">
                <a:defRPr/>
              </a:pPr>
              <a:r>
                <a:rPr lang="en-US" sz="800" b="1" dirty="0">
                  <a:solidFill>
                    <a:schemeClr val="tx1"/>
                  </a:solidFill>
                </a:rPr>
                <a:t> </a:t>
              </a:r>
            </a:p>
            <a:p>
              <a:pPr marL="112713">
                <a:defRPr/>
              </a:pPr>
              <a:r>
                <a:rPr lang="en-US" b="1" dirty="0">
                  <a:solidFill>
                    <a:schemeClr val="tx1"/>
                  </a:solidFill>
                </a:rPr>
                <a:t>“Performance Acknowledgement”</a:t>
              </a:r>
            </a:p>
            <a:p>
              <a:pPr marL="112713">
                <a:defRPr/>
              </a:pPr>
              <a:r>
                <a:rPr lang="en-US" b="1" i="1" dirty="0">
                  <a:solidFill>
                    <a:schemeClr val="tx1"/>
                  </a:solidFill>
                </a:rPr>
                <a:t>“Reconocimento por </a:t>
              </a:r>
              <a:r>
                <a:rPr lang="en-US" b="1" i="1" dirty="0" err="1">
                  <a:solidFill>
                    <a:schemeClr val="tx1"/>
                  </a:solidFill>
                </a:rPr>
                <a:t>Desempeño</a:t>
              </a:r>
              <a:r>
                <a:rPr lang="en-US" b="1" i="1" dirty="0">
                  <a:solidFill>
                    <a:schemeClr val="tx1"/>
                  </a:solidFill>
                </a:rPr>
                <a:t>”</a:t>
              </a:r>
            </a:p>
            <a:p>
              <a:pPr marL="112713">
                <a:defRPr/>
              </a:pPr>
              <a:r>
                <a:rPr lang="en-US" sz="800" b="1" dirty="0">
                  <a:solidFill>
                    <a:schemeClr val="tx1"/>
                  </a:solidFill>
                </a:rPr>
                <a:t>  </a:t>
              </a:r>
            </a:p>
          </p:txBody>
        </p:sp>
        <p:sp>
          <p:nvSpPr>
            <p:cNvPr id="9" name="Up Ribbon 8"/>
            <p:cNvSpPr/>
            <p:nvPr/>
          </p:nvSpPr>
          <p:spPr>
            <a:xfrm>
              <a:off x="2743200" y="1220934"/>
              <a:ext cx="1054664" cy="796668"/>
            </a:xfrm>
            <a:prstGeom prst="ribbon2">
              <a:avLst/>
            </a:prstGeom>
            <a:solidFill>
              <a:srgbClr val="819ADF"/>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b="1"/>
            </a:p>
          </p:txBody>
        </p:sp>
      </p:grpSp>
      <p:sp>
        <p:nvSpPr>
          <p:cNvPr id="6" name="TextBox 5"/>
          <p:cNvSpPr txBox="1"/>
          <p:nvPr/>
        </p:nvSpPr>
        <p:spPr>
          <a:xfrm>
            <a:off x="1066800" y="3200400"/>
            <a:ext cx="3733800" cy="2971800"/>
          </a:xfrm>
          <a:prstGeom prst="rect">
            <a:avLst/>
          </a:prstGeom>
          <a:noFill/>
        </p:spPr>
        <p:txBody>
          <a:bodyPr wrap="square" rtlCol="0">
            <a:spAutoFit/>
          </a:bodyPr>
          <a:lstStyle/>
          <a:p>
            <a:r>
              <a:rPr lang="en-US" dirty="0"/>
              <a:t>Students can earn </a:t>
            </a:r>
            <a:r>
              <a:rPr lang="en-US" b="1" dirty="0"/>
              <a:t>“performance acknowledgement”</a:t>
            </a:r>
            <a:r>
              <a:rPr lang="en-US" dirty="0"/>
              <a:t> for outstanding performance in a dual credit course; in bilingualism and bi-literacy; on an AP test or IB exam; or on the PSAT, the ACT-Plan, SAT, ACT; or for earning a nationally- or internationally-recognized business or industry certification or license.</a:t>
            </a:r>
          </a:p>
        </p:txBody>
      </p:sp>
      <p:sp>
        <p:nvSpPr>
          <p:cNvPr id="2" name="Slide Number Placeholder 1"/>
          <p:cNvSpPr>
            <a:spLocks noGrp="1"/>
          </p:cNvSpPr>
          <p:nvPr>
            <p:ph type="sldNum" sz="quarter" idx="12"/>
          </p:nvPr>
        </p:nvSpPr>
        <p:spPr/>
        <p:txBody>
          <a:bodyPr/>
          <a:lstStyle/>
          <a:p>
            <a:pPr>
              <a:defRPr/>
            </a:pPr>
            <a:fld id="{EF93E901-A195-4752-954D-8363B0E1838F}" type="slidenum">
              <a:rPr lang="en-US" smtClean="0"/>
              <a:pPr>
                <a:defRPr/>
              </a:pPr>
              <a:t>22</a:t>
            </a:fld>
            <a:endParaRPr lang="en-US"/>
          </a:p>
        </p:txBody>
      </p:sp>
    </p:spTree>
    <p:extLst>
      <p:ext uri="{BB962C8B-B14F-4D97-AF65-F5344CB8AC3E}">
        <p14:creationId xmlns:p14="http://schemas.microsoft.com/office/powerpoint/2010/main" val="172671804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886200" y="3048001"/>
            <a:ext cx="2514600" cy="3276599"/>
          </a:xfrm>
          <a:prstGeom prst="roundRect">
            <a:avLst/>
          </a:prstGeom>
          <a:pattFill prst="pct90">
            <a:fgClr>
              <a:schemeClr val="accent1"/>
            </a:fgClr>
            <a:bgClr>
              <a:schemeClr val="bg1"/>
            </a:bgClr>
          </a:patt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876675" y="4876801"/>
            <a:ext cx="2514600" cy="1323439"/>
          </a:xfrm>
          <a:prstGeom prst="rect">
            <a:avLst/>
          </a:prstGeom>
          <a:noFill/>
        </p:spPr>
        <p:txBody>
          <a:bodyPr wrap="square" rtlCol="0">
            <a:spAutoFit/>
          </a:bodyPr>
          <a:lstStyle/>
          <a:p>
            <a:pPr algn="ctr"/>
            <a:r>
              <a:rPr lang="en-US" sz="2000" b="1" dirty="0"/>
              <a:t>Foundation Courses</a:t>
            </a:r>
          </a:p>
          <a:p>
            <a:pPr algn="ctr"/>
            <a:r>
              <a:rPr lang="en-US" sz="2000" b="1" dirty="0">
                <a:solidFill>
                  <a:schemeClr val="accent5">
                    <a:lumMod val="75000"/>
                  </a:schemeClr>
                </a:solidFill>
              </a:rPr>
              <a:t>Cursos </a:t>
            </a:r>
          </a:p>
          <a:p>
            <a:pPr algn="ctr"/>
            <a:r>
              <a:rPr lang="en-US" sz="2000" b="1" dirty="0">
                <a:solidFill>
                  <a:schemeClr val="accent5">
                    <a:lumMod val="75000"/>
                  </a:schemeClr>
                </a:solidFill>
              </a:rPr>
              <a:t>Básicos</a:t>
            </a:r>
          </a:p>
        </p:txBody>
      </p:sp>
      <p:sp>
        <p:nvSpPr>
          <p:cNvPr id="24" name="Left Arrow 23"/>
          <p:cNvSpPr/>
          <p:nvPr/>
        </p:nvSpPr>
        <p:spPr>
          <a:xfrm rot="8928867">
            <a:off x="5283198" y="2439239"/>
            <a:ext cx="1968783" cy="705650"/>
          </a:xfrm>
          <a:prstGeom prst="lef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142999" y="3439386"/>
            <a:ext cx="1952626" cy="1831271"/>
          </a:xfrm>
          <a:prstGeom prst="rect">
            <a:avLst/>
          </a:prstGeom>
          <a:solidFill>
            <a:schemeClr val="accent1">
              <a:lumMod val="40000"/>
              <a:lumOff val="60000"/>
            </a:schemeClr>
          </a:solidFill>
          <a:effectLst>
            <a:outerShdw blurRad="63500" dist="25400" dir="5400000" rotWithShape="0">
              <a:srgbClr val="000000">
                <a:alpha val="43137"/>
              </a:srgbClr>
            </a:outerShdw>
            <a:softEdge rad="31750"/>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spcAft>
                <a:spcPts val="600"/>
              </a:spcAft>
            </a:pPr>
            <a:r>
              <a:rPr lang="en-US" sz="1200" b="1" dirty="0"/>
              <a:t>Graduating without the endorsement courses gives students a minimum diploma – which is off the college path.</a:t>
            </a:r>
          </a:p>
          <a:p>
            <a:r>
              <a:rPr lang="en-US" sz="1200" b="1" i="1" dirty="0">
                <a:solidFill>
                  <a:schemeClr val="accent5">
                    <a:lumMod val="75000"/>
                  </a:schemeClr>
                </a:solidFill>
              </a:rPr>
              <a:t>El graduarse sin un plan de especialidad limita el ingreso a la </a:t>
            </a:r>
            <a:r>
              <a:rPr lang="en-US" sz="1200" b="1" i="1" dirty="0" err="1">
                <a:solidFill>
                  <a:schemeClr val="accent5">
                    <a:lumMod val="75000"/>
                  </a:schemeClr>
                </a:solidFill>
              </a:rPr>
              <a:t>universidad</a:t>
            </a:r>
            <a:r>
              <a:rPr lang="en-US" sz="1200" b="1" i="1" dirty="0">
                <a:solidFill>
                  <a:schemeClr val="accent5">
                    <a:lumMod val="75000"/>
                  </a:schemeClr>
                </a:solidFill>
              </a:rPr>
              <a:t>.</a:t>
            </a:r>
          </a:p>
        </p:txBody>
      </p:sp>
      <p:sp>
        <p:nvSpPr>
          <p:cNvPr id="17" name="Left Arrow 16"/>
          <p:cNvSpPr/>
          <p:nvPr/>
        </p:nvSpPr>
        <p:spPr>
          <a:xfrm>
            <a:off x="3086100" y="3657159"/>
            <a:ext cx="838200" cy="576301"/>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 Arrow 21"/>
          <p:cNvSpPr/>
          <p:nvPr/>
        </p:nvSpPr>
        <p:spPr>
          <a:xfrm rot="1641294">
            <a:off x="3394310" y="2775628"/>
            <a:ext cx="998164" cy="725391"/>
          </a:xfrm>
          <a:prstGeom prst="lef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eft Arrow 22"/>
          <p:cNvSpPr/>
          <p:nvPr/>
        </p:nvSpPr>
        <p:spPr>
          <a:xfrm rot="6729906">
            <a:off x="4399331" y="2451243"/>
            <a:ext cx="1488337" cy="705780"/>
          </a:xfrm>
          <a:prstGeom prst="left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142999" y="1560316"/>
            <a:ext cx="2266949" cy="1646605"/>
          </a:xfrm>
          <a:prstGeom prst="rect">
            <a:avLst/>
          </a:prstGeom>
          <a:solidFill>
            <a:schemeClr val="accent1">
              <a:lumMod val="20000"/>
              <a:lumOff val="80000"/>
            </a:schemeClr>
          </a:solidFill>
          <a:effectLst>
            <a:outerShdw blurRad="63500" dist="25400" dir="5400000" rotWithShape="0">
              <a:srgbClr val="000000">
                <a:alpha val="43137"/>
              </a:srgbClr>
            </a:outerShdw>
            <a:softEdge rad="31750"/>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spcAft>
                <a:spcPts val="600"/>
              </a:spcAft>
            </a:pPr>
            <a:r>
              <a:rPr lang="en-US" sz="1200" b="1" dirty="0"/>
              <a:t>Some endorsement courses will have a less rigorous or “vocational” focus – which is off the college path.</a:t>
            </a:r>
          </a:p>
          <a:p>
            <a:r>
              <a:rPr lang="en-US" sz="1200" b="1" i="1" dirty="0">
                <a:solidFill>
                  <a:schemeClr val="accent5">
                    <a:lumMod val="75000"/>
                  </a:schemeClr>
                </a:solidFill>
              </a:rPr>
              <a:t>Algunos cursos de ciertas especialidades no tienen el rigor para ingresar a la </a:t>
            </a:r>
            <a:r>
              <a:rPr lang="en-US" sz="1200" b="1" i="1" dirty="0" err="1">
                <a:solidFill>
                  <a:schemeClr val="accent5">
                    <a:lumMod val="75000"/>
                  </a:schemeClr>
                </a:solidFill>
              </a:rPr>
              <a:t>universidad</a:t>
            </a:r>
            <a:r>
              <a:rPr lang="en-US" sz="1200" b="1" i="1" dirty="0">
                <a:solidFill>
                  <a:schemeClr val="accent5">
                    <a:lumMod val="75000"/>
                  </a:schemeClr>
                </a:solidFill>
              </a:rPr>
              <a:t>.</a:t>
            </a:r>
          </a:p>
        </p:txBody>
      </p:sp>
      <p:sp>
        <p:nvSpPr>
          <p:cNvPr id="26" name="TextBox 25"/>
          <p:cNvSpPr txBox="1"/>
          <p:nvPr/>
        </p:nvSpPr>
        <p:spPr>
          <a:xfrm>
            <a:off x="4089327" y="867818"/>
            <a:ext cx="2362200" cy="1277273"/>
          </a:xfrm>
          <a:prstGeom prst="rect">
            <a:avLst/>
          </a:prstGeom>
          <a:solidFill>
            <a:schemeClr val="accent2">
              <a:lumMod val="40000"/>
              <a:lumOff val="60000"/>
            </a:schemeClr>
          </a:solidFill>
          <a:effectLst>
            <a:outerShdw blurRad="63500" dist="25400" dir="5400000" rotWithShape="0">
              <a:srgbClr val="000000">
                <a:alpha val="43137"/>
              </a:srgbClr>
            </a:outerShdw>
            <a:softEdge rad="31750"/>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spcAft>
                <a:spcPts val="600"/>
              </a:spcAft>
            </a:pPr>
            <a:r>
              <a:rPr lang="en-US" sz="1200" b="1" dirty="0"/>
              <a:t>Some endorsement courses will be rigorous and designed for college preparation.</a:t>
            </a:r>
          </a:p>
          <a:p>
            <a:r>
              <a:rPr lang="en-US" sz="1200" b="1" i="1" dirty="0">
                <a:solidFill>
                  <a:schemeClr val="accent5">
                    <a:lumMod val="75000"/>
                  </a:schemeClr>
                </a:solidFill>
              </a:rPr>
              <a:t>Algunos cursos especializados tienen el rigor que prepara a los alumnos para la </a:t>
            </a:r>
            <a:r>
              <a:rPr lang="en-US" sz="1200" b="1" i="1" dirty="0" err="1">
                <a:solidFill>
                  <a:schemeClr val="accent5">
                    <a:lumMod val="75000"/>
                  </a:schemeClr>
                </a:solidFill>
              </a:rPr>
              <a:t>universidad</a:t>
            </a:r>
            <a:r>
              <a:rPr lang="en-US" sz="1200" b="1" i="1" dirty="0">
                <a:solidFill>
                  <a:schemeClr val="accent5">
                    <a:lumMod val="75000"/>
                  </a:schemeClr>
                </a:solidFill>
              </a:rPr>
              <a:t>.</a:t>
            </a:r>
          </a:p>
        </p:txBody>
      </p:sp>
      <p:sp>
        <p:nvSpPr>
          <p:cNvPr id="27" name="TextBox 26"/>
          <p:cNvSpPr txBox="1"/>
          <p:nvPr/>
        </p:nvSpPr>
        <p:spPr>
          <a:xfrm>
            <a:off x="7162800" y="1739411"/>
            <a:ext cx="1905000" cy="3339376"/>
          </a:xfrm>
          <a:prstGeom prst="rect">
            <a:avLst/>
          </a:prstGeom>
          <a:solidFill>
            <a:schemeClr val="accent5">
              <a:lumMod val="40000"/>
              <a:lumOff val="60000"/>
            </a:schemeClr>
          </a:solidFill>
          <a:effectLst>
            <a:outerShdw blurRad="63500" dist="25400" dir="5400000" rotWithShape="0">
              <a:srgbClr val="000000">
                <a:alpha val="43137"/>
              </a:srgbClr>
            </a:outerShdw>
            <a:softEdge rad="31750"/>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200" b="1" dirty="0"/>
              <a:t>Taking the rigorous courses, including Algebra II, required for the distinguished level of achievement will make students eligible for the Top Ten Percent public college admission.</a:t>
            </a:r>
          </a:p>
          <a:p>
            <a:pPr>
              <a:spcAft>
                <a:spcPts val="600"/>
              </a:spcAft>
            </a:pPr>
            <a:endParaRPr lang="en-US" sz="200" b="1" dirty="0">
              <a:solidFill>
                <a:schemeClr val="accent5">
                  <a:lumMod val="75000"/>
                </a:schemeClr>
              </a:solidFill>
            </a:endParaRPr>
          </a:p>
          <a:p>
            <a:pPr>
              <a:spcAft>
                <a:spcPts val="600"/>
              </a:spcAft>
            </a:pPr>
            <a:r>
              <a:rPr lang="en-US" sz="1200" b="1" i="1" dirty="0">
                <a:solidFill>
                  <a:schemeClr val="accent5">
                    <a:lumMod val="75000"/>
                  </a:schemeClr>
                </a:solidFill>
              </a:rPr>
              <a:t>El tomar cursos rigurosos, incluyendo Álgebra II, requerido en el plan </a:t>
            </a:r>
            <a:r>
              <a:rPr lang="en-US" sz="1200" b="1" i="1" dirty="0" err="1">
                <a:solidFill>
                  <a:schemeClr val="accent5">
                    <a:lumMod val="75000"/>
                  </a:schemeClr>
                </a:solidFill>
              </a:rPr>
              <a:t>distinguido</a:t>
            </a:r>
            <a:r>
              <a:rPr lang="en-US" sz="1200" b="1" i="1" dirty="0">
                <a:solidFill>
                  <a:schemeClr val="accent5">
                    <a:lumMod val="75000"/>
                  </a:schemeClr>
                </a:solidFill>
              </a:rPr>
              <a:t>, prepara a los alumnos para la admisión a la universidad bajo la </a:t>
            </a:r>
            <a:r>
              <a:rPr lang="en-US" sz="1200" b="1" i="1" dirty="0" err="1">
                <a:solidFill>
                  <a:schemeClr val="accent5">
                    <a:lumMod val="75000"/>
                  </a:schemeClr>
                </a:solidFill>
              </a:rPr>
              <a:t>Regla</a:t>
            </a:r>
            <a:r>
              <a:rPr lang="en-US" sz="1200" b="1" i="1" dirty="0">
                <a:solidFill>
                  <a:schemeClr val="accent5">
                    <a:lumMod val="75000"/>
                  </a:schemeClr>
                </a:solidFill>
              </a:rPr>
              <a:t> del 10 </a:t>
            </a:r>
            <a:r>
              <a:rPr lang="en-US" sz="1200" b="1" i="1" dirty="0" err="1">
                <a:solidFill>
                  <a:schemeClr val="accent5">
                    <a:lumMod val="75000"/>
                  </a:schemeClr>
                </a:solidFill>
              </a:rPr>
              <a:t>Porciento</a:t>
            </a:r>
            <a:r>
              <a:rPr lang="en-US" sz="1200" b="1" i="1" dirty="0">
                <a:solidFill>
                  <a:schemeClr val="accent5">
                    <a:lumMod val="75000"/>
                  </a:schemeClr>
                </a:solidFill>
              </a:rPr>
              <a:t>.</a:t>
            </a:r>
          </a:p>
        </p:txBody>
      </p:sp>
      <p:sp>
        <p:nvSpPr>
          <p:cNvPr id="12" name="Rounded Rectangle 11"/>
          <p:cNvSpPr/>
          <p:nvPr/>
        </p:nvSpPr>
        <p:spPr>
          <a:xfrm>
            <a:off x="3886200" y="3159412"/>
            <a:ext cx="2514600" cy="561975"/>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3" name="TextBox 12"/>
          <p:cNvSpPr txBox="1"/>
          <p:nvPr/>
        </p:nvSpPr>
        <p:spPr>
          <a:xfrm>
            <a:off x="3886200" y="3149026"/>
            <a:ext cx="2514600" cy="584775"/>
          </a:xfrm>
          <a:prstGeom prst="rect">
            <a:avLst/>
          </a:prstGeom>
          <a:noFill/>
        </p:spPr>
        <p:txBody>
          <a:bodyPr wrap="square" rtlCol="0">
            <a:spAutoFit/>
          </a:bodyPr>
          <a:lstStyle/>
          <a:p>
            <a:pPr algn="ctr"/>
            <a:r>
              <a:rPr lang="en-US" sz="1600" b="1" dirty="0"/>
              <a:t>Endorsement Courses</a:t>
            </a:r>
          </a:p>
          <a:p>
            <a:pPr algn="ctr"/>
            <a:r>
              <a:rPr lang="en-US" sz="1600" b="1" dirty="0">
                <a:solidFill>
                  <a:schemeClr val="accent5">
                    <a:lumMod val="75000"/>
                  </a:schemeClr>
                </a:solidFill>
              </a:rPr>
              <a:t>Cursos de Especialidad</a:t>
            </a:r>
          </a:p>
        </p:txBody>
      </p:sp>
      <p:sp>
        <p:nvSpPr>
          <p:cNvPr id="2" name="Slide Number Placeholder 1"/>
          <p:cNvSpPr>
            <a:spLocks noGrp="1"/>
          </p:cNvSpPr>
          <p:nvPr>
            <p:ph type="sldNum" sz="quarter" idx="12"/>
          </p:nvPr>
        </p:nvSpPr>
        <p:spPr/>
        <p:txBody>
          <a:bodyPr/>
          <a:lstStyle/>
          <a:p>
            <a:pPr>
              <a:defRPr/>
            </a:pPr>
            <a:fld id="{08887AD2-1F9D-4652-A6DF-059072C0E246}" type="slidenum">
              <a:rPr lang="en-US" smtClean="0"/>
              <a:pPr>
                <a:defRPr/>
              </a:pPr>
              <a:t>23</a:t>
            </a:fld>
            <a:endParaRPr lang="en-US" dirty="0"/>
          </a:p>
        </p:txBody>
      </p:sp>
    </p:spTree>
    <p:extLst>
      <p:ext uri="{BB962C8B-B14F-4D97-AF65-F5344CB8AC3E}">
        <p14:creationId xmlns:p14="http://schemas.microsoft.com/office/powerpoint/2010/main" val="416332167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48200" y="1676400"/>
            <a:ext cx="4191000" cy="4555093"/>
          </a:xfrm>
          <a:prstGeom prst="rect">
            <a:avLst/>
          </a:prstGeom>
          <a:noFill/>
        </p:spPr>
        <p:txBody>
          <a:bodyPr wrap="square" rtlCol="0">
            <a:spAutoFit/>
          </a:bodyPr>
          <a:lstStyle/>
          <a:p>
            <a:pPr>
              <a:spcAft>
                <a:spcPts val="1200"/>
              </a:spcAft>
            </a:pPr>
            <a:r>
              <a:rPr lang="en-US" sz="1600" dirty="0"/>
              <a:t>In high school, your child will need to pass five end-of-course exams to graduate. </a:t>
            </a:r>
          </a:p>
          <a:p>
            <a:pPr>
              <a:spcAft>
                <a:spcPts val="1200"/>
              </a:spcAft>
            </a:pPr>
            <a:r>
              <a:rPr lang="en-US" sz="1600" dirty="0"/>
              <a:t>The subjects are: English I and II, Algebra I, Biology and U.S. History. </a:t>
            </a:r>
          </a:p>
          <a:p>
            <a:pPr>
              <a:spcAft>
                <a:spcPts val="1200"/>
              </a:spcAft>
            </a:pPr>
            <a:r>
              <a:rPr lang="en-US" sz="1600" dirty="0"/>
              <a:t>His or her grade on these exams will not affect their grade point average or class rank. </a:t>
            </a:r>
          </a:p>
          <a:p>
            <a:pPr>
              <a:spcAft>
                <a:spcPts val="1200"/>
              </a:spcAft>
            </a:pPr>
            <a:r>
              <a:rPr lang="es-MX" sz="1600" i="1" dirty="0">
                <a:solidFill>
                  <a:schemeClr val="accent5">
                    <a:lumMod val="75000"/>
                  </a:schemeClr>
                </a:solidFill>
              </a:rPr>
              <a:t>En la escuela secundaria, su hijo tendrá que pasar cinco exámenes de fin de cursos para graduarse.</a:t>
            </a:r>
            <a:endParaRPr lang="en-US" sz="1600" i="1" dirty="0">
              <a:solidFill>
                <a:schemeClr val="accent5">
                  <a:lumMod val="75000"/>
                </a:schemeClr>
              </a:solidFill>
            </a:endParaRPr>
          </a:p>
          <a:p>
            <a:pPr>
              <a:spcAft>
                <a:spcPts val="1200"/>
              </a:spcAft>
            </a:pPr>
            <a:r>
              <a:rPr lang="es-MX" sz="1600" i="1" dirty="0">
                <a:solidFill>
                  <a:schemeClr val="accent5">
                    <a:lumMod val="75000"/>
                  </a:schemeClr>
                </a:solidFill>
              </a:rPr>
              <a:t>Los cursos son: Inglés I y II, Álgebra I, Biología e Historia de Los Estados Unidos</a:t>
            </a:r>
            <a:r>
              <a:rPr lang="en-US" sz="1600" i="1" dirty="0">
                <a:solidFill>
                  <a:schemeClr val="accent5">
                    <a:lumMod val="75000"/>
                  </a:schemeClr>
                </a:solidFill>
              </a:rPr>
              <a:t>. </a:t>
            </a:r>
          </a:p>
          <a:p>
            <a:pPr>
              <a:spcAft>
                <a:spcPts val="1200"/>
              </a:spcAft>
            </a:pPr>
            <a:r>
              <a:rPr lang="es-MX" sz="1600" i="1" dirty="0">
                <a:solidFill>
                  <a:schemeClr val="accent5">
                    <a:lumMod val="75000"/>
                  </a:schemeClr>
                </a:solidFill>
              </a:rPr>
              <a:t>Su calificación en estos exámenes no afectará su promedio de calificaciones, rango o lugar en la clase.</a:t>
            </a:r>
            <a:endParaRPr lang="en-US" sz="1600" i="1" dirty="0"/>
          </a:p>
        </p:txBody>
      </p:sp>
      <p:sp>
        <p:nvSpPr>
          <p:cNvPr id="8" name="Title 1"/>
          <p:cNvSpPr>
            <a:spLocks noGrp="1"/>
          </p:cNvSpPr>
          <p:nvPr>
            <p:ph type="title"/>
          </p:nvPr>
        </p:nvSpPr>
        <p:spPr>
          <a:xfrm>
            <a:off x="1143000" y="533400"/>
            <a:ext cx="7498080" cy="1143000"/>
          </a:xfrm>
        </p:spPr>
        <p:txBody>
          <a:bodyPr>
            <a:noAutofit/>
          </a:bodyPr>
          <a:lstStyle/>
          <a:p>
            <a:r>
              <a:rPr lang="en-US" sz="2400" b="1" dirty="0">
                <a:solidFill>
                  <a:schemeClr val="bg2">
                    <a:lumMod val="25000"/>
                  </a:schemeClr>
                </a:solidFill>
                <a:effectLst>
                  <a:outerShdw blurRad="38100" dist="38100" dir="2700000" algn="tl">
                    <a:srgbClr val="000000">
                      <a:alpha val="43137"/>
                    </a:srgbClr>
                  </a:outerShdw>
                </a:effectLst>
              </a:rPr>
              <a:t>There are Fewer End-of-Course Exams</a:t>
            </a:r>
            <a:br>
              <a:rPr lang="en-US" sz="2400" b="1" dirty="0">
                <a:solidFill>
                  <a:schemeClr val="bg2">
                    <a:lumMod val="25000"/>
                  </a:schemeClr>
                </a:solidFill>
                <a:effectLst>
                  <a:outerShdw blurRad="38100" dist="38100" dir="2700000" algn="tl">
                    <a:srgbClr val="000000">
                      <a:alpha val="43137"/>
                    </a:srgbClr>
                  </a:outerShdw>
                </a:effectLst>
              </a:rPr>
            </a:br>
            <a:r>
              <a:rPr lang="es-MX" sz="2400" b="1" i="1" dirty="0">
                <a:solidFill>
                  <a:schemeClr val="accent3">
                    <a:lumMod val="50000"/>
                  </a:schemeClr>
                </a:solidFill>
                <a:effectLst>
                  <a:outerShdw blurRad="38100" dist="38100" dir="2700000" algn="tl">
                    <a:srgbClr val="000000">
                      <a:alpha val="43137"/>
                    </a:srgbClr>
                  </a:outerShdw>
                </a:effectLst>
              </a:rPr>
              <a:t>Hay Menos Exámenes de Fin de Curso</a:t>
            </a:r>
            <a:endParaRPr lang="en-US" sz="2400" b="1" i="1" dirty="0">
              <a:solidFill>
                <a:schemeClr val="accent3">
                  <a:lumMod val="50000"/>
                </a:schemeClr>
              </a:solidFill>
              <a:effectLst>
                <a:outerShdw blurRad="38100" dist="38100" dir="2700000" algn="tl">
                  <a:srgbClr val="000000">
                    <a:alpha val="43137"/>
                  </a:srgbClr>
                </a:outerShdw>
              </a:effectLst>
            </a:endParaRPr>
          </a:p>
        </p:txBody>
      </p:sp>
      <p:pic>
        <p:nvPicPr>
          <p:cNvPr id="2052" name="Picture 4" descr="C:\Users\Christie\AppData\Local\Microsoft\Windows\Temporary Internet Files\Content.IE5\OKLHBY9T\MP90043127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971" y="2133600"/>
            <a:ext cx="4114800" cy="27421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EF93E901-A195-4752-954D-8363B0E1838F}" type="slidenum">
              <a:rPr lang="en-US" smtClean="0"/>
              <a:pPr>
                <a:defRPr/>
              </a:pPr>
              <a:t>24</a:t>
            </a:fld>
            <a:endParaRPr lang="en-US"/>
          </a:p>
        </p:txBody>
      </p:sp>
    </p:spTree>
    <p:extLst>
      <p:ext uri="{BB962C8B-B14F-4D97-AF65-F5344CB8AC3E}">
        <p14:creationId xmlns:p14="http://schemas.microsoft.com/office/powerpoint/2010/main" val="203409371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BD3A672F-3E96-4827-81B6-62FBD659A09F}"/>
              </a:ext>
            </a:extLst>
          </p:cNvPr>
          <p:cNvSpPr/>
          <p:nvPr/>
        </p:nvSpPr>
        <p:spPr bwMode="auto">
          <a:xfrm>
            <a:off x="1066800" y="381000"/>
            <a:ext cx="1576678" cy="2362200"/>
          </a:xfrm>
          <a:prstGeom prst="rect">
            <a:avLst/>
          </a:prstGeom>
          <a:ln>
            <a:solidFill>
              <a:schemeClr val="bg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3" name="Content Placeholder 2"/>
          <p:cNvSpPr>
            <a:spLocks noGrp="1"/>
          </p:cNvSpPr>
          <p:nvPr>
            <p:ph type="body" idx="1"/>
          </p:nvPr>
        </p:nvSpPr>
        <p:spPr>
          <a:xfrm>
            <a:off x="1066800" y="381000"/>
            <a:ext cx="1828800" cy="2895600"/>
          </a:xfrm>
        </p:spPr>
        <p:txBody>
          <a:bodyPr>
            <a:normAutofit/>
          </a:bodyPr>
          <a:lstStyle/>
          <a:p>
            <a:pPr marL="0">
              <a:lnSpc>
                <a:spcPct val="100000"/>
              </a:lnSpc>
              <a:spcAft>
                <a:spcPts val="1200"/>
              </a:spcAft>
            </a:pPr>
            <a:r>
              <a:rPr lang="en-US" sz="2800" b="1" dirty="0">
                <a:solidFill>
                  <a:schemeClr val="bg2">
                    <a:lumMod val="25000"/>
                  </a:schemeClr>
                </a:solidFill>
                <a:effectLst>
                  <a:outerShdw blurRad="38100" dist="38100" dir="2700000" algn="tl">
                    <a:srgbClr val="000000">
                      <a:alpha val="43137"/>
                    </a:srgbClr>
                  </a:outerShdw>
                </a:effectLst>
              </a:rPr>
              <a:t>Tips for Parents</a:t>
            </a:r>
          </a:p>
          <a:p>
            <a:pPr marL="0">
              <a:lnSpc>
                <a:spcPct val="100000"/>
              </a:lnSpc>
              <a:spcAft>
                <a:spcPts val="1200"/>
              </a:spcAft>
            </a:pPr>
            <a:r>
              <a:rPr lang="en-US" sz="2800" b="1" i="1" dirty="0">
                <a:solidFill>
                  <a:schemeClr val="accent3">
                    <a:lumMod val="50000"/>
                  </a:schemeClr>
                </a:solidFill>
                <a:effectLst>
                  <a:outerShdw blurRad="38100" dist="38100" dir="2700000" algn="tl">
                    <a:srgbClr val="000000">
                      <a:alpha val="43137"/>
                    </a:srgbClr>
                  </a:outerShdw>
                </a:effectLst>
              </a:rPr>
              <a:t>Consejos para </a:t>
            </a:r>
            <a:r>
              <a:rPr lang="en-US" sz="2800" b="1" i="1" dirty="0" err="1">
                <a:solidFill>
                  <a:schemeClr val="accent3">
                    <a:lumMod val="50000"/>
                  </a:schemeClr>
                </a:solidFill>
                <a:effectLst>
                  <a:outerShdw blurRad="38100" dist="38100" dir="2700000" algn="tl">
                    <a:srgbClr val="000000">
                      <a:alpha val="43137"/>
                    </a:srgbClr>
                  </a:outerShdw>
                </a:effectLst>
              </a:rPr>
              <a:t>los</a:t>
            </a:r>
            <a:r>
              <a:rPr lang="en-US" sz="2800" b="1" i="1" dirty="0">
                <a:solidFill>
                  <a:schemeClr val="accent3">
                    <a:lumMod val="50000"/>
                  </a:schemeClr>
                </a:solidFill>
                <a:effectLst>
                  <a:outerShdw blurRad="38100" dist="38100" dir="2700000" algn="tl">
                    <a:srgbClr val="000000">
                      <a:alpha val="43137"/>
                    </a:srgbClr>
                  </a:outerShdw>
                </a:effectLst>
              </a:rPr>
              <a:t> Padres</a:t>
            </a:r>
          </a:p>
          <a:p>
            <a:pPr marL="0">
              <a:lnSpc>
                <a:spcPct val="100000"/>
              </a:lnSpc>
              <a:spcAft>
                <a:spcPts val="1200"/>
              </a:spcAft>
            </a:pP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TextBox 8"/>
          <p:cNvSpPr txBox="1"/>
          <p:nvPr/>
        </p:nvSpPr>
        <p:spPr>
          <a:xfrm>
            <a:off x="2743200" y="762000"/>
            <a:ext cx="5486400" cy="4832092"/>
          </a:xfrm>
          <a:prstGeom prst="rect">
            <a:avLst/>
          </a:prstGeom>
          <a:noFill/>
        </p:spPr>
        <p:txBody>
          <a:bodyPr wrap="square" rtlCol="0">
            <a:spAutoFit/>
          </a:bodyPr>
          <a:lstStyle/>
          <a:p>
            <a:pPr marL="0" indent="0">
              <a:buNone/>
            </a:pPr>
            <a:r>
              <a:rPr lang="en-US" sz="1400" b="1" dirty="0">
                <a:latin typeface="Arial" panose="020B0604020202020204" pitchFamily="34" charset="0"/>
                <a:cs typeface="Arial" panose="020B0604020202020204" pitchFamily="34" charset="0"/>
              </a:rPr>
              <a:t>As a parent, you must be pro-active and inquire at the beginning of each school year or term. </a:t>
            </a:r>
          </a:p>
          <a:p>
            <a:pPr marL="0" indent="0">
              <a:buNone/>
            </a:pPr>
            <a:endParaRPr lang="en-US"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Schools have an obligation to give parents the information they need to make the right decision for their children’s education and future. </a:t>
            </a:r>
          </a:p>
          <a:p>
            <a:pPr marL="0" indent="0">
              <a:buNone/>
            </a:pPr>
            <a:endParaRPr lang="en-US"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If that information is not as thorough or clear as you need, let school officials know you need better information. </a:t>
            </a:r>
          </a:p>
          <a:p>
            <a:pPr marL="0" indent="0">
              <a:buNone/>
            </a:pPr>
            <a:endParaRPr lang="en-US" sz="1400" dirty="0">
              <a:latin typeface="Arial" panose="020B0604020202020204" pitchFamily="34" charset="0"/>
              <a:cs typeface="Arial" panose="020B0604020202020204" pitchFamily="34" charset="0"/>
            </a:endParaRPr>
          </a:p>
          <a:p>
            <a:r>
              <a:rPr lang="es-ES" sz="1400" b="1" i="1" dirty="0">
                <a:solidFill>
                  <a:schemeClr val="accent5">
                    <a:lumMod val="75000"/>
                  </a:schemeClr>
                </a:solidFill>
                <a:latin typeface="Arial" panose="020B0604020202020204" pitchFamily="34" charset="0"/>
                <a:cs typeface="Arial" panose="020B0604020202020204" pitchFamily="34" charset="0"/>
              </a:rPr>
              <a:t>Como padre, usted debe ser proactivo y hacer preguntas al comienzo de cada año escolar o semestre.</a:t>
            </a:r>
          </a:p>
          <a:p>
            <a:r>
              <a:rPr lang="es-ES" sz="1400" i="1" dirty="0">
                <a:solidFill>
                  <a:schemeClr val="accent5">
                    <a:lumMod val="75000"/>
                  </a:schemeClr>
                </a:solidFill>
                <a:latin typeface="Arial" panose="020B0604020202020204" pitchFamily="34" charset="0"/>
                <a:cs typeface="Arial" panose="020B0604020202020204" pitchFamily="34" charset="0"/>
              </a:rPr>
              <a:t> </a:t>
            </a:r>
          </a:p>
          <a:p>
            <a:r>
              <a:rPr lang="es-ES" sz="1400" i="1" dirty="0">
                <a:solidFill>
                  <a:schemeClr val="accent5">
                    <a:lumMod val="75000"/>
                  </a:schemeClr>
                </a:solidFill>
                <a:latin typeface="Arial" panose="020B0604020202020204" pitchFamily="34" charset="0"/>
                <a:cs typeface="Arial" panose="020B0604020202020204" pitchFamily="34" charset="0"/>
              </a:rPr>
              <a:t>Las escuelas tienen la obligación de dar a los padres la información que necesitan para tomar la decisión correcta sobre la educación y el futuro de sus hijos.</a:t>
            </a:r>
          </a:p>
          <a:p>
            <a:r>
              <a:rPr lang="es-ES" sz="1400" i="1" dirty="0">
                <a:solidFill>
                  <a:schemeClr val="accent5">
                    <a:lumMod val="75000"/>
                  </a:schemeClr>
                </a:solidFill>
                <a:latin typeface="Arial" panose="020B0604020202020204" pitchFamily="34" charset="0"/>
                <a:cs typeface="Arial" panose="020B0604020202020204" pitchFamily="34" charset="0"/>
              </a:rPr>
              <a:t> </a:t>
            </a:r>
          </a:p>
          <a:p>
            <a:r>
              <a:rPr lang="es-ES" sz="1400" i="1" dirty="0">
                <a:solidFill>
                  <a:schemeClr val="accent5">
                    <a:lumMod val="75000"/>
                  </a:schemeClr>
                </a:solidFill>
                <a:latin typeface="Arial" panose="020B0604020202020204" pitchFamily="34" charset="0"/>
                <a:cs typeface="Arial" panose="020B0604020202020204" pitchFamily="34" charset="0"/>
              </a:rPr>
              <a:t>Si esa información no es tan completa o clara como usted necesita, informe a los funcionarios escolares que necesita una mejor información.</a:t>
            </a: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p>
        </p:txBody>
      </p:sp>
      <p:sp>
        <p:nvSpPr>
          <p:cNvPr id="2" name="Slide Number Placeholder 1"/>
          <p:cNvSpPr>
            <a:spLocks noGrp="1"/>
          </p:cNvSpPr>
          <p:nvPr>
            <p:ph type="sldNum" sz="quarter" idx="12"/>
          </p:nvPr>
        </p:nvSpPr>
        <p:spPr/>
        <p:txBody>
          <a:bodyPr/>
          <a:lstStyle/>
          <a:p>
            <a:pPr>
              <a:defRPr/>
            </a:pPr>
            <a:fld id="{14EB3BCF-B42D-4C6D-958E-F70B5F167018}" type="slidenum">
              <a:rPr lang="en-US" smtClean="0"/>
              <a:pPr>
                <a:defRPr/>
              </a:pPr>
              <a:t>25</a:t>
            </a:fld>
            <a:endParaRPr lang="en-US"/>
          </a:p>
        </p:txBody>
      </p:sp>
    </p:spTree>
    <p:extLst>
      <p:ext uri="{BB962C8B-B14F-4D97-AF65-F5344CB8AC3E}">
        <p14:creationId xmlns:p14="http://schemas.microsoft.com/office/powerpoint/2010/main" val="170776995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743200" y="762000"/>
            <a:ext cx="5486400" cy="3754874"/>
          </a:xfrm>
          <a:prstGeom prst="rect">
            <a:avLst/>
          </a:prstGeom>
          <a:noFill/>
        </p:spPr>
        <p:txBody>
          <a:bodyPr wrap="square" rtlCol="0">
            <a:spAutoFit/>
          </a:bodyPr>
          <a:lstStyle/>
          <a:p>
            <a:r>
              <a:rPr lang="en-US" sz="1400" b="1" dirty="0"/>
              <a:t>In the spring when your child is signing up for classes or being assigned classes, make sure he or she is taking the classes you want.</a:t>
            </a:r>
          </a:p>
          <a:p>
            <a:r>
              <a:rPr lang="en-US" sz="1400" dirty="0"/>
              <a:t> </a:t>
            </a:r>
          </a:p>
          <a:p>
            <a:r>
              <a:rPr lang="en-US" sz="1400" dirty="0"/>
              <a:t>If your child is not on the track or graduation path you want, talk first with the grade level counselor at the school. You also have recourse with the principal, area office or district office. </a:t>
            </a:r>
          </a:p>
          <a:p>
            <a:endParaRPr lang="en-US" sz="1400" dirty="0"/>
          </a:p>
          <a:p>
            <a:endParaRPr lang="en-US" sz="1400" dirty="0"/>
          </a:p>
          <a:p>
            <a:r>
              <a:rPr lang="es-ES" sz="1400" b="1" i="1" dirty="0">
                <a:solidFill>
                  <a:schemeClr val="accent5">
                    <a:lumMod val="75000"/>
                  </a:schemeClr>
                </a:solidFill>
              </a:rPr>
              <a:t>En la Primavera, cuando su hijo va a inscribirse en las clases o le van a asignar clases, asegúrese de que él o ella va a tomar las clases apropiadas que necesita.</a:t>
            </a:r>
          </a:p>
          <a:p>
            <a:endParaRPr lang="es-ES" sz="1400" i="1" dirty="0">
              <a:solidFill>
                <a:schemeClr val="accent5">
                  <a:lumMod val="75000"/>
                </a:schemeClr>
              </a:solidFill>
            </a:endParaRPr>
          </a:p>
          <a:p>
            <a:r>
              <a:rPr lang="es-ES" sz="1400" i="1" dirty="0">
                <a:solidFill>
                  <a:schemeClr val="accent5">
                    <a:lumMod val="75000"/>
                  </a:schemeClr>
                </a:solidFill>
              </a:rPr>
              <a:t>Si su hijo no está en el plan de graduación que desea, por favor hable primero con el consejero escolar </a:t>
            </a:r>
            <a:r>
              <a:rPr lang="es-ES" sz="1400" i="1" dirty="0">
                <a:solidFill>
                  <a:srgbClr val="964305">
                    <a:lumMod val="75000"/>
                  </a:srgbClr>
                </a:solidFill>
              </a:rPr>
              <a:t>asignado al grado apropiado</a:t>
            </a:r>
            <a:r>
              <a:rPr lang="es-ES" sz="1400" i="1" dirty="0">
                <a:solidFill>
                  <a:schemeClr val="accent5">
                    <a:lumMod val="75000"/>
                  </a:schemeClr>
                </a:solidFill>
              </a:rPr>
              <a:t>. Usted también puede comunicarse con el director, la oficina del área o la oficina del distrito.</a:t>
            </a:r>
            <a:endParaRPr lang="en-US" sz="1400" i="1" dirty="0">
              <a:solidFill>
                <a:schemeClr val="accent5">
                  <a:lumMod val="75000"/>
                </a:schemeClr>
              </a:solidFill>
            </a:endParaRPr>
          </a:p>
        </p:txBody>
      </p:sp>
      <p:sp>
        <p:nvSpPr>
          <p:cNvPr id="2" name="Slide Number Placeholder 1"/>
          <p:cNvSpPr>
            <a:spLocks noGrp="1"/>
          </p:cNvSpPr>
          <p:nvPr>
            <p:ph type="sldNum" sz="quarter" idx="12"/>
          </p:nvPr>
        </p:nvSpPr>
        <p:spPr/>
        <p:txBody>
          <a:bodyPr/>
          <a:lstStyle/>
          <a:p>
            <a:pPr>
              <a:defRPr/>
            </a:pPr>
            <a:fld id="{14EB3BCF-B42D-4C6D-958E-F70B5F167018}" type="slidenum">
              <a:rPr lang="en-US" smtClean="0"/>
              <a:pPr>
                <a:defRPr/>
              </a:pPr>
              <a:t>26</a:t>
            </a:fld>
            <a:endParaRPr lang="en-US"/>
          </a:p>
        </p:txBody>
      </p:sp>
      <p:sp>
        <p:nvSpPr>
          <p:cNvPr id="7" name="Rectangle 6">
            <a:extLst>
              <a:ext uri="{FF2B5EF4-FFF2-40B4-BE49-F238E27FC236}">
                <a16:creationId xmlns="" xmlns:a16="http://schemas.microsoft.com/office/drawing/2014/main" id="{B766E3FA-DD85-43BA-9EFA-84451E2AD1BD}"/>
              </a:ext>
            </a:extLst>
          </p:cNvPr>
          <p:cNvSpPr/>
          <p:nvPr/>
        </p:nvSpPr>
        <p:spPr bwMode="auto">
          <a:xfrm>
            <a:off x="1066800" y="381000"/>
            <a:ext cx="1576678" cy="2362200"/>
          </a:xfrm>
          <a:prstGeom prst="rect">
            <a:avLst/>
          </a:prstGeom>
          <a:ln>
            <a:solidFill>
              <a:schemeClr val="bg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8" name="Content Placeholder 2">
            <a:extLst>
              <a:ext uri="{FF2B5EF4-FFF2-40B4-BE49-F238E27FC236}">
                <a16:creationId xmlns="" xmlns:a16="http://schemas.microsoft.com/office/drawing/2014/main" id="{E655EA37-A782-4AC1-92DA-54459A95AAC1}"/>
              </a:ext>
            </a:extLst>
          </p:cNvPr>
          <p:cNvSpPr txBox="1">
            <a:spLocks/>
          </p:cNvSpPr>
          <p:nvPr/>
        </p:nvSpPr>
        <p:spPr>
          <a:xfrm>
            <a:off x="1066800" y="381000"/>
            <a:ext cx="1905000" cy="2895600"/>
          </a:xfrm>
          <a:prstGeom prst="rect">
            <a:avLst/>
          </a:prstGeom>
        </p:spPr>
        <p:txBody>
          <a:bodyPr anchor="b">
            <a:normAutofit/>
          </a:bodyPr>
          <a:lstStyle>
            <a:lvl1pPr marL="18288" indent="0" algn="l" rtl="0" eaLnBrk="1" latinLnBrk="0" hangingPunct="1">
              <a:lnSpc>
                <a:spcPts val="2300"/>
              </a:lnSpc>
              <a:spcBef>
                <a:spcPts val="0"/>
              </a:spcBef>
              <a:buClr>
                <a:schemeClr val="accent1"/>
              </a:buClr>
              <a:buSzPct val="80000"/>
              <a:buFont typeface="Wingdings 2"/>
              <a:buNone/>
              <a:defRPr kumimoji="0" sz="2000" kern="1200">
                <a:solidFill>
                  <a:schemeClr val="tx2">
                    <a:shade val="30000"/>
                    <a:satMod val="150000"/>
                  </a:schemeClr>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None/>
              <a:defRPr kumimoji="0" sz="1800" kern="1200">
                <a:solidFill>
                  <a:schemeClr val="tx1">
                    <a:tint val="75000"/>
                  </a:schemeClr>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None/>
              <a:defRPr kumimoji="0" sz="1600" kern="1200">
                <a:solidFill>
                  <a:schemeClr val="tx1">
                    <a:tint val="75000"/>
                  </a:schemeClr>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None/>
              <a:defRPr kumimoji="0" sz="1400" kern="1200">
                <a:solidFill>
                  <a:schemeClr val="tx1">
                    <a:tint val="75000"/>
                  </a:schemeClr>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None/>
              <a:defRPr kumimoji="0" sz="1400" kern="1200">
                <a:solidFill>
                  <a:schemeClr val="tx1">
                    <a:tint val="75000"/>
                  </a:schemeClr>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0" fontAlgn="auto">
              <a:lnSpc>
                <a:spcPct val="100000"/>
              </a:lnSpc>
              <a:spcAft>
                <a:spcPts val="1200"/>
              </a:spcAft>
            </a:pPr>
            <a:r>
              <a:rPr lang="en-US" sz="2800" b="1" dirty="0">
                <a:solidFill>
                  <a:schemeClr val="bg2">
                    <a:lumMod val="25000"/>
                  </a:schemeClr>
                </a:solidFill>
                <a:effectLst>
                  <a:outerShdw blurRad="38100" dist="38100" dir="2700000" algn="tl">
                    <a:srgbClr val="000000">
                      <a:alpha val="43137"/>
                    </a:srgbClr>
                  </a:outerShdw>
                </a:effectLst>
              </a:rPr>
              <a:t>Tips for Parents</a:t>
            </a:r>
          </a:p>
          <a:p>
            <a:pPr marL="0" fontAlgn="auto">
              <a:lnSpc>
                <a:spcPct val="100000"/>
              </a:lnSpc>
              <a:spcAft>
                <a:spcPts val="1200"/>
              </a:spcAft>
            </a:pPr>
            <a:r>
              <a:rPr lang="en-US" sz="2800" b="1" i="1" dirty="0" err="1">
                <a:solidFill>
                  <a:schemeClr val="accent3">
                    <a:lumMod val="50000"/>
                  </a:schemeClr>
                </a:solidFill>
                <a:effectLst>
                  <a:outerShdw blurRad="38100" dist="38100" dir="2700000" algn="tl">
                    <a:srgbClr val="000000">
                      <a:alpha val="43137"/>
                    </a:srgbClr>
                  </a:outerShdw>
                </a:effectLst>
              </a:rPr>
              <a:t>Consejos</a:t>
            </a:r>
            <a:r>
              <a:rPr lang="en-US" sz="2800" b="1" i="1" dirty="0">
                <a:solidFill>
                  <a:schemeClr val="accent3">
                    <a:lumMod val="50000"/>
                  </a:schemeClr>
                </a:solidFill>
                <a:effectLst>
                  <a:outerShdw blurRad="38100" dist="38100" dir="2700000" algn="tl">
                    <a:srgbClr val="000000">
                      <a:alpha val="43137"/>
                    </a:srgbClr>
                  </a:outerShdw>
                </a:effectLst>
              </a:rPr>
              <a:t> para </a:t>
            </a:r>
            <a:r>
              <a:rPr lang="en-US" sz="2800" b="1" i="1" dirty="0" err="1">
                <a:solidFill>
                  <a:schemeClr val="accent3">
                    <a:lumMod val="50000"/>
                  </a:schemeClr>
                </a:solidFill>
                <a:effectLst>
                  <a:outerShdw blurRad="38100" dist="38100" dir="2700000" algn="tl">
                    <a:srgbClr val="000000">
                      <a:alpha val="43137"/>
                    </a:srgbClr>
                  </a:outerShdw>
                </a:effectLst>
              </a:rPr>
              <a:t>los</a:t>
            </a:r>
            <a:r>
              <a:rPr lang="en-US" sz="2800" b="1" i="1" dirty="0">
                <a:solidFill>
                  <a:schemeClr val="accent3">
                    <a:lumMod val="50000"/>
                  </a:schemeClr>
                </a:solidFill>
                <a:effectLst>
                  <a:outerShdw blurRad="38100" dist="38100" dir="2700000" algn="tl">
                    <a:srgbClr val="000000">
                      <a:alpha val="43137"/>
                    </a:srgbClr>
                  </a:outerShdw>
                </a:effectLst>
              </a:rPr>
              <a:t> Padres</a:t>
            </a:r>
          </a:p>
          <a:p>
            <a:pPr marL="0" fontAlgn="auto">
              <a:lnSpc>
                <a:spcPct val="100000"/>
              </a:lnSpc>
              <a:spcAft>
                <a:spcPts val="1200"/>
              </a:spcAft>
            </a:pP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866746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743200" y="762000"/>
            <a:ext cx="5715000" cy="5816977"/>
          </a:xfrm>
          <a:prstGeom prst="rect">
            <a:avLst/>
          </a:prstGeom>
          <a:noFill/>
        </p:spPr>
        <p:txBody>
          <a:bodyPr wrap="square" rtlCol="0">
            <a:spAutoFit/>
          </a:bodyPr>
          <a:lstStyle/>
          <a:p>
            <a:pPr>
              <a:spcAft>
                <a:spcPts val="1200"/>
              </a:spcAft>
            </a:pPr>
            <a:r>
              <a:rPr lang="en-US" sz="1400" b="1" dirty="0"/>
              <a:t>The high school counselors and teachers should be able to help you know which graduation path your child is on and if it is preparing him or her for college. </a:t>
            </a:r>
          </a:p>
          <a:p>
            <a:pPr>
              <a:spcAft>
                <a:spcPts val="1200"/>
              </a:spcAft>
            </a:pPr>
            <a:r>
              <a:rPr lang="en-US" sz="1400" dirty="0"/>
              <a:t>Each school should designate a grade level counselor or other administrator. This should be someone who knows the curriculum and has access to student information, such as scores, conduct and attendance. </a:t>
            </a:r>
          </a:p>
          <a:p>
            <a:pPr>
              <a:spcAft>
                <a:spcPts val="1200"/>
              </a:spcAft>
            </a:pPr>
            <a:r>
              <a:rPr lang="en-US" sz="1400" dirty="0"/>
              <a:t>You and your child need this person or another at the school who recognizes the positive traits and potential of your child and insists that your child is placed on a college-prep path.</a:t>
            </a:r>
          </a:p>
          <a:p>
            <a:pPr>
              <a:spcAft>
                <a:spcPts val="1200"/>
              </a:spcAft>
            </a:pPr>
            <a:r>
              <a:rPr lang="es-ES" sz="1400" b="1" i="1" dirty="0">
                <a:solidFill>
                  <a:schemeClr val="accent5">
                    <a:lumMod val="75000"/>
                  </a:schemeClr>
                </a:solidFill>
              </a:rPr>
              <a:t>Por lo general, los consejeros y maestros de la escuela secundaria pueden decirle cúal es el plan de graduación donde su hijo(a) se ha ingresado y si éste plan lo está preparando para la universidad.</a:t>
            </a:r>
          </a:p>
          <a:p>
            <a:pPr>
              <a:spcAft>
                <a:spcPts val="1200"/>
              </a:spcAft>
            </a:pPr>
            <a:r>
              <a:rPr lang="es-ES" sz="1400" i="1" dirty="0">
                <a:solidFill>
                  <a:schemeClr val="accent5">
                    <a:lumMod val="75000"/>
                  </a:schemeClr>
                </a:solidFill>
              </a:rPr>
              <a:t>Cada escuela debe asignar a un consejero para cada grado o un administrador. Este debe ser una persona que tenga conocimiento del currículo del plan de estudios y que tenga acceso a la información de los estudiantes, tales como puntuaciones y resultados, clasificaciones, conducta y su asistencia escolar.</a:t>
            </a:r>
          </a:p>
          <a:p>
            <a:pPr>
              <a:spcAft>
                <a:spcPts val="1200"/>
              </a:spcAft>
            </a:pPr>
            <a:r>
              <a:rPr lang="es-ES" sz="1400" i="1" dirty="0">
                <a:solidFill>
                  <a:schemeClr val="accent5">
                    <a:lumMod val="75000"/>
                  </a:schemeClr>
                </a:solidFill>
              </a:rPr>
              <a:t>Usted y su hijo necesitan a esta persona u otra en la escuela que reconozca los rasgos positivos y el potencial de su hijo e insista en que se ponga a su hijo en un camino de preparación para la universidad.</a:t>
            </a:r>
            <a:endParaRPr lang="en-US" sz="1400" i="1" dirty="0">
              <a:solidFill>
                <a:schemeClr val="accent5">
                  <a:lumMod val="75000"/>
                </a:schemeClr>
              </a:solidFill>
            </a:endParaRPr>
          </a:p>
        </p:txBody>
      </p:sp>
      <p:sp>
        <p:nvSpPr>
          <p:cNvPr id="2" name="Slide Number Placeholder 1"/>
          <p:cNvSpPr>
            <a:spLocks noGrp="1"/>
          </p:cNvSpPr>
          <p:nvPr>
            <p:ph type="sldNum" sz="quarter" idx="12"/>
          </p:nvPr>
        </p:nvSpPr>
        <p:spPr/>
        <p:txBody>
          <a:bodyPr/>
          <a:lstStyle/>
          <a:p>
            <a:pPr>
              <a:defRPr/>
            </a:pPr>
            <a:fld id="{14EB3BCF-B42D-4C6D-958E-F70B5F167018}" type="slidenum">
              <a:rPr lang="en-US" smtClean="0"/>
              <a:pPr>
                <a:defRPr/>
              </a:pPr>
              <a:t>27</a:t>
            </a:fld>
            <a:endParaRPr lang="en-US"/>
          </a:p>
        </p:txBody>
      </p:sp>
      <p:sp>
        <p:nvSpPr>
          <p:cNvPr id="7" name="Rectangle 6">
            <a:extLst>
              <a:ext uri="{FF2B5EF4-FFF2-40B4-BE49-F238E27FC236}">
                <a16:creationId xmlns="" xmlns:a16="http://schemas.microsoft.com/office/drawing/2014/main" id="{356145FB-F3B7-486E-B045-0380C832FE99}"/>
              </a:ext>
            </a:extLst>
          </p:cNvPr>
          <p:cNvSpPr/>
          <p:nvPr/>
        </p:nvSpPr>
        <p:spPr bwMode="auto">
          <a:xfrm>
            <a:off x="1066800" y="381000"/>
            <a:ext cx="1576678" cy="2362200"/>
          </a:xfrm>
          <a:prstGeom prst="rect">
            <a:avLst/>
          </a:prstGeom>
          <a:ln>
            <a:solidFill>
              <a:schemeClr val="bg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8" name="Content Placeholder 2">
            <a:extLst>
              <a:ext uri="{FF2B5EF4-FFF2-40B4-BE49-F238E27FC236}">
                <a16:creationId xmlns="" xmlns:a16="http://schemas.microsoft.com/office/drawing/2014/main" id="{79EB3CDE-FD5B-402E-B5F2-6B38E05B3FE4}"/>
              </a:ext>
            </a:extLst>
          </p:cNvPr>
          <p:cNvSpPr txBox="1">
            <a:spLocks/>
          </p:cNvSpPr>
          <p:nvPr/>
        </p:nvSpPr>
        <p:spPr>
          <a:xfrm>
            <a:off x="1066800" y="381000"/>
            <a:ext cx="1905000" cy="2895600"/>
          </a:xfrm>
          <a:prstGeom prst="rect">
            <a:avLst/>
          </a:prstGeom>
        </p:spPr>
        <p:txBody>
          <a:bodyPr anchor="b">
            <a:normAutofit/>
          </a:bodyPr>
          <a:lstStyle>
            <a:lvl1pPr marL="18288" indent="0" algn="l" rtl="0" eaLnBrk="1" latinLnBrk="0" hangingPunct="1">
              <a:lnSpc>
                <a:spcPts val="2300"/>
              </a:lnSpc>
              <a:spcBef>
                <a:spcPts val="0"/>
              </a:spcBef>
              <a:buClr>
                <a:schemeClr val="accent1"/>
              </a:buClr>
              <a:buSzPct val="80000"/>
              <a:buFont typeface="Wingdings 2"/>
              <a:buNone/>
              <a:defRPr kumimoji="0" sz="2000" kern="1200">
                <a:solidFill>
                  <a:schemeClr val="tx2">
                    <a:shade val="30000"/>
                    <a:satMod val="150000"/>
                  </a:schemeClr>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None/>
              <a:defRPr kumimoji="0" sz="1800" kern="1200">
                <a:solidFill>
                  <a:schemeClr val="tx1">
                    <a:tint val="75000"/>
                  </a:schemeClr>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None/>
              <a:defRPr kumimoji="0" sz="1600" kern="1200">
                <a:solidFill>
                  <a:schemeClr val="tx1">
                    <a:tint val="75000"/>
                  </a:schemeClr>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None/>
              <a:defRPr kumimoji="0" sz="1400" kern="1200">
                <a:solidFill>
                  <a:schemeClr val="tx1">
                    <a:tint val="75000"/>
                  </a:schemeClr>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None/>
              <a:defRPr kumimoji="0" sz="1400" kern="1200">
                <a:solidFill>
                  <a:schemeClr val="tx1">
                    <a:tint val="75000"/>
                  </a:schemeClr>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0" fontAlgn="auto">
              <a:lnSpc>
                <a:spcPct val="100000"/>
              </a:lnSpc>
              <a:spcAft>
                <a:spcPts val="1200"/>
              </a:spcAft>
            </a:pPr>
            <a:r>
              <a:rPr lang="en-US" sz="2800" b="1" dirty="0">
                <a:solidFill>
                  <a:schemeClr val="bg2">
                    <a:lumMod val="25000"/>
                  </a:schemeClr>
                </a:solidFill>
                <a:effectLst>
                  <a:outerShdw blurRad="38100" dist="38100" dir="2700000" algn="tl">
                    <a:srgbClr val="000000">
                      <a:alpha val="43137"/>
                    </a:srgbClr>
                  </a:outerShdw>
                </a:effectLst>
              </a:rPr>
              <a:t>Tips for Parents</a:t>
            </a:r>
          </a:p>
          <a:p>
            <a:pPr marL="0" fontAlgn="auto">
              <a:lnSpc>
                <a:spcPct val="100000"/>
              </a:lnSpc>
              <a:spcAft>
                <a:spcPts val="1200"/>
              </a:spcAft>
            </a:pPr>
            <a:r>
              <a:rPr lang="en-US" sz="2800" b="1" i="1" dirty="0" err="1">
                <a:solidFill>
                  <a:schemeClr val="accent3">
                    <a:lumMod val="50000"/>
                  </a:schemeClr>
                </a:solidFill>
                <a:effectLst>
                  <a:outerShdw blurRad="38100" dist="38100" dir="2700000" algn="tl">
                    <a:srgbClr val="000000">
                      <a:alpha val="43137"/>
                    </a:srgbClr>
                  </a:outerShdw>
                </a:effectLst>
              </a:rPr>
              <a:t>Consejos</a:t>
            </a:r>
            <a:r>
              <a:rPr lang="en-US" sz="2800" b="1" i="1" dirty="0">
                <a:solidFill>
                  <a:schemeClr val="accent3">
                    <a:lumMod val="50000"/>
                  </a:schemeClr>
                </a:solidFill>
                <a:effectLst>
                  <a:outerShdw blurRad="38100" dist="38100" dir="2700000" algn="tl">
                    <a:srgbClr val="000000">
                      <a:alpha val="43137"/>
                    </a:srgbClr>
                  </a:outerShdw>
                </a:effectLst>
              </a:rPr>
              <a:t> para </a:t>
            </a:r>
            <a:r>
              <a:rPr lang="en-US" sz="2800" b="1" i="1" dirty="0" err="1">
                <a:solidFill>
                  <a:schemeClr val="accent3">
                    <a:lumMod val="50000"/>
                  </a:schemeClr>
                </a:solidFill>
                <a:effectLst>
                  <a:outerShdw blurRad="38100" dist="38100" dir="2700000" algn="tl">
                    <a:srgbClr val="000000">
                      <a:alpha val="43137"/>
                    </a:srgbClr>
                  </a:outerShdw>
                </a:effectLst>
              </a:rPr>
              <a:t>los</a:t>
            </a:r>
            <a:r>
              <a:rPr lang="en-US" sz="2800" b="1" i="1" dirty="0">
                <a:solidFill>
                  <a:schemeClr val="accent3">
                    <a:lumMod val="50000"/>
                  </a:schemeClr>
                </a:solidFill>
                <a:effectLst>
                  <a:outerShdw blurRad="38100" dist="38100" dir="2700000" algn="tl">
                    <a:srgbClr val="000000">
                      <a:alpha val="43137"/>
                    </a:srgbClr>
                  </a:outerShdw>
                </a:effectLst>
              </a:rPr>
              <a:t> Padres</a:t>
            </a:r>
          </a:p>
          <a:p>
            <a:pPr marL="0" fontAlgn="auto">
              <a:lnSpc>
                <a:spcPct val="100000"/>
              </a:lnSpc>
              <a:spcAft>
                <a:spcPts val="1200"/>
              </a:spcAft>
            </a:pP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248014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743200" y="762000"/>
            <a:ext cx="6019800" cy="5909310"/>
          </a:xfrm>
          <a:prstGeom prst="rect">
            <a:avLst/>
          </a:prstGeom>
          <a:noFill/>
        </p:spPr>
        <p:txBody>
          <a:bodyPr wrap="square" rtlCol="0">
            <a:spAutoFit/>
          </a:bodyPr>
          <a:lstStyle/>
          <a:p>
            <a:r>
              <a:rPr lang="en-US" sz="1400" b="1" dirty="0"/>
              <a:t>If your child is struggling in a class, ask the school how they will be helping your child succeed. </a:t>
            </a:r>
          </a:p>
          <a:p>
            <a:r>
              <a:rPr lang="en-US" sz="1400" dirty="0"/>
              <a:t> </a:t>
            </a:r>
          </a:p>
          <a:p>
            <a:r>
              <a:rPr lang="en-US" sz="1400" dirty="0"/>
              <a:t>They should provide tutoring, better teachers, etc. Students who are having difficulty with a course and are enrolled in a college-prep graduation path should first be provided with the necessary resources, such as tutorials and additional assistance from the teachers, so that they can succeed in the course and program. </a:t>
            </a:r>
          </a:p>
          <a:p>
            <a:r>
              <a:rPr lang="en-US" sz="1400" dirty="0"/>
              <a:t> </a:t>
            </a:r>
          </a:p>
          <a:p>
            <a:r>
              <a:rPr lang="en-US" sz="1400" dirty="0"/>
              <a:t>They should </a:t>
            </a:r>
            <a:r>
              <a:rPr lang="en-US" sz="1400" b="1" dirty="0"/>
              <a:t>not</a:t>
            </a:r>
            <a:r>
              <a:rPr lang="en-US" sz="1400" dirty="0"/>
              <a:t> be automatically moved to a watered-down “easier” class that may not prepare them for college.</a:t>
            </a:r>
          </a:p>
          <a:p>
            <a:r>
              <a:rPr lang="en-US" sz="1400" dirty="0"/>
              <a:t> </a:t>
            </a:r>
          </a:p>
          <a:p>
            <a:r>
              <a:rPr lang="es-ES" sz="1400" b="1" i="1" dirty="0">
                <a:solidFill>
                  <a:schemeClr val="accent5">
                    <a:lumMod val="75000"/>
                  </a:schemeClr>
                </a:solidFill>
              </a:rPr>
              <a:t>Si su hijo tiene dificultades en una clase, pida a la escuela que comparta con usted de qué manera la escuela va a ayudar a su hijo o hija a tener éxito.</a:t>
            </a:r>
          </a:p>
          <a:p>
            <a:r>
              <a:rPr lang="es-ES" sz="1400" i="1" dirty="0">
                <a:solidFill>
                  <a:schemeClr val="accent5">
                    <a:lumMod val="75000"/>
                  </a:schemeClr>
                </a:solidFill>
              </a:rPr>
              <a:t> </a:t>
            </a:r>
          </a:p>
          <a:p>
            <a:r>
              <a:rPr lang="es-ES" sz="1400" i="1" dirty="0">
                <a:solidFill>
                  <a:schemeClr val="accent5">
                    <a:lumMod val="75000"/>
                  </a:schemeClr>
                </a:solidFill>
              </a:rPr>
              <a:t>Deben proporcionar tutoría, mejores maestros, etc. Los estudiantes que están teniendo dificultades con un curso y están inscritos en un camino de preparación para la graduación de la universidad, debe primero contar con los recursos y apoyos requeridos, tales como tutorías y ayuda adicional de los maestros, para que puedan tener éxito en el curso y el programa.</a:t>
            </a:r>
          </a:p>
          <a:p>
            <a:r>
              <a:rPr lang="es-ES" sz="1400" i="1" dirty="0">
                <a:solidFill>
                  <a:schemeClr val="accent5">
                    <a:lumMod val="75000"/>
                  </a:schemeClr>
                </a:solidFill>
              </a:rPr>
              <a:t> </a:t>
            </a:r>
          </a:p>
          <a:p>
            <a:r>
              <a:rPr lang="es-ES" sz="1400" i="1" dirty="0">
                <a:solidFill>
                  <a:schemeClr val="accent5">
                    <a:lumMod val="75000"/>
                  </a:schemeClr>
                </a:solidFill>
              </a:rPr>
              <a:t>Ellos no deben ser removidos de una clase rigurosa y ser transferidos automáticamente a una clase de menos dificultad o "más fácil“ ya que esas clases no los van a preparar para la universidad.</a:t>
            </a:r>
            <a:endParaRPr lang="en-US" sz="1400" i="1" dirty="0">
              <a:solidFill>
                <a:schemeClr val="accent5">
                  <a:lumMod val="75000"/>
                </a:schemeClr>
              </a:solidFill>
            </a:endParaRPr>
          </a:p>
        </p:txBody>
      </p:sp>
      <p:sp>
        <p:nvSpPr>
          <p:cNvPr id="2" name="Slide Number Placeholder 1"/>
          <p:cNvSpPr>
            <a:spLocks noGrp="1"/>
          </p:cNvSpPr>
          <p:nvPr>
            <p:ph type="sldNum" sz="quarter" idx="12"/>
          </p:nvPr>
        </p:nvSpPr>
        <p:spPr/>
        <p:txBody>
          <a:bodyPr/>
          <a:lstStyle/>
          <a:p>
            <a:pPr>
              <a:defRPr/>
            </a:pPr>
            <a:fld id="{14EB3BCF-B42D-4C6D-958E-F70B5F167018}" type="slidenum">
              <a:rPr lang="en-US" smtClean="0"/>
              <a:pPr>
                <a:defRPr/>
              </a:pPr>
              <a:t>28</a:t>
            </a:fld>
            <a:endParaRPr lang="en-US"/>
          </a:p>
        </p:txBody>
      </p:sp>
      <p:sp>
        <p:nvSpPr>
          <p:cNvPr id="7" name="Rectangle 6">
            <a:extLst>
              <a:ext uri="{FF2B5EF4-FFF2-40B4-BE49-F238E27FC236}">
                <a16:creationId xmlns="" xmlns:a16="http://schemas.microsoft.com/office/drawing/2014/main" id="{A73607CA-620D-459B-8321-19317C153097}"/>
              </a:ext>
            </a:extLst>
          </p:cNvPr>
          <p:cNvSpPr/>
          <p:nvPr/>
        </p:nvSpPr>
        <p:spPr bwMode="auto">
          <a:xfrm>
            <a:off x="1066800" y="381000"/>
            <a:ext cx="1576678" cy="2362200"/>
          </a:xfrm>
          <a:prstGeom prst="rect">
            <a:avLst/>
          </a:prstGeom>
          <a:ln>
            <a:solidFill>
              <a:schemeClr val="bg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8" name="Content Placeholder 2">
            <a:extLst>
              <a:ext uri="{FF2B5EF4-FFF2-40B4-BE49-F238E27FC236}">
                <a16:creationId xmlns="" xmlns:a16="http://schemas.microsoft.com/office/drawing/2014/main" id="{490478E2-E3DA-4994-A2BB-1355ED4C7FFB}"/>
              </a:ext>
            </a:extLst>
          </p:cNvPr>
          <p:cNvSpPr txBox="1">
            <a:spLocks/>
          </p:cNvSpPr>
          <p:nvPr/>
        </p:nvSpPr>
        <p:spPr>
          <a:xfrm>
            <a:off x="1066800" y="381000"/>
            <a:ext cx="1905000" cy="2895600"/>
          </a:xfrm>
          <a:prstGeom prst="rect">
            <a:avLst/>
          </a:prstGeom>
        </p:spPr>
        <p:txBody>
          <a:bodyPr anchor="b">
            <a:normAutofit/>
          </a:bodyPr>
          <a:lstStyle>
            <a:lvl1pPr marL="18288" indent="0" algn="l" rtl="0" eaLnBrk="1" latinLnBrk="0" hangingPunct="1">
              <a:lnSpc>
                <a:spcPts val="2300"/>
              </a:lnSpc>
              <a:spcBef>
                <a:spcPts val="0"/>
              </a:spcBef>
              <a:buClr>
                <a:schemeClr val="accent1"/>
              </a:buClr>
              <a:buSzPct val="80000"/>
              <a:buFont typeface="Wingdings 2"/>
              <a:buNone/>
              <a:defRPr kumimoji="0" sz="2000" kern="1200">
                <a:solidFill>
                  <a:schemeClr val="tx2">
                    <a:shade val="30000"/>
                    <a:satMod val="150000"/>
                  </a:schemeClr>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None/>
              <a:defRPr kumimoji="0" sz="1800" kern="1200">
                <a:solidFill>
                  <a:schemeClr val="tx1">
                    <a:tint val="75000"/>
                  </a:schemeClr>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None/>
              <a:defRPr kumimoji="0" sz="1600" kern="1200">
                <a:solidFill>
                  <a:schemeClr val="tx1">
                    <a:tint val="75000"/>
                  </a:schemeClr>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None/>
              <a:defRPr kumimoji="0" sz="1400" kern="1200">
                <a:solidFill>
                  <a:schemeClr val="tx1">
                    <a:tint val="75000"/>
                  </a:schemeClr>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None/>
              <a:defRPr kumimoji="0" sz="1400" kern="1200">
                <a:solidFill>
                  <a:schemeClr val="tx1">
                    <a:tint val="75000"/>
                  </a:schemeClr>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0" fontAlgn="auto">
              <a:lnSpc>
                <a:spcPct val="100000"/>
              </a:lnSpc>
              <a:spcAft>
                <a:spcPts val="1200"/>
              </a:spcAft>
            </a:pPr>
            <a:r>
              <a:rPr lang="en-US" sz="2800" b="1" dirty="0">
                <a:solidFill>
                  <a:schemeClr val="bg2">
                    <a:lumMod val="25000"/>
                  </a:schemeClr>
                </a:solidFill>
                <a:effectLst>
                  <a:outerShdw blurRad="38100" dist="38100" dir="2700000" algn="tl">
                    <a:srgbClr val="000000">
                      <a:alpha val="43137"/>
                    </a:srgbClr>
                  </a:outerShdw>
                </a:effectLst>
              </a:rPr>
              <a:t>Tips for Parents</a:t>
            </a:r>
          </a:p>
          <a:p>
            <a:pPr marL="0" fontAlgn="auto">
              <a:lnSpc>
                <a:spcPct val="100000"/>
              </a:lnSpc>
              <a:spcAft>
                <a:spcPts val="1200"/>
              </a:spcAft>
            </a:pPr>
            <a:r>
              <a:rPr lang="en-US" sz="2800" b="1" i="1" dirty="0" err="1">
                <a:solidFill>
                  <a:schemeClr val="accent3">
                    <a:lumMod val="50000"/>
                  </a:schemeClr>
                </a:solidFill>
                <a:effectLst>
                  <a:outerShdw blurRad="38100" dist="38100" dir="2700000" algn="tl">
                    <a:srgbClr val="000000">
                      <a:alpha val="43137"/>
                    </a:srgbClr>
                  </a:outerShdw>
                </a:effectLst>
              </a:rPr>
              <a:t>Consejos</a:t>
            </a:r>
            <a:r>
              <a:rPr lang="en-US" sz="2800" b="1" i="1" dirty="0">
                <a:solidFill>
                  <a:schemeClr val="accent3">
                    <a:lumMod val="50000"/>
                  </a:schemeClr>
                </a:solidFill>
                <a:effectLst>
                  <a:outerShdw blurRad="38100" dist="38100" dir="2700000" algn="tl">
                    <a:srgbClr val="000000">
                      <a:alpha val="43137"/>
                    </a:srgbClr>
                  </a:outerShdw>
                </a:effectLst>
              </a:rPr>
              <a:t> para </a:t>
            </a:r>
            <a:r>
              <a:rPr lang="en-US" sz="2800" b="1" i="1" dirty="0" err="1">
                <a:solidFill>
                  <a:schemeClr val="accent3">
                    <a:lumMod val="50000"/>
                  </a:schemeClr>
                </a:solidFill>
                <a:effectLst>
                  <a:outerShdw blurRad="38100" dist="38100" dir="2700000" algn="tl">
                    <a:srgbClr val="000000">
                      <a:alpha val="43137"/>
                    </a:srgbClr>
                  </a:outerShdw>
                </a:effectLst>
              </a:rPr>
              <a:t>los</a:t>
            </a:r>
            <a:r>
              <a:rPr lang="en-US" sz="2800" b="1" i="1" dirty="0">
                <a:solidFill>
                  <a:schemeClr val="accent3">
                    <a:lumMod val="50000"/>
                  </a:schemeClr>
                </a:solidFill>
                <a:effectLst>
                  <a:outerShdw blurRad="38100" dist="38100" dir="2700000" algn="tl">
                    <a:srgbClr val="000000">
                      <a:alpha val="43137"/>
                    </a:srgbClr>
                  </a:outerShdw>
                </a:effectLst>
              </a:rPr>
              <a:t> Padres</a:t>
            </a:r>
          </a:p>
          <a:p>
            <a:pPr marL="0" fontAlgn="auto">
              <a:lnSpc>
                <a:spcPct val="100000"/>
              </a:lnSpc>
              <a:spcAft>
                <a:spcPts val="1200"/>
              </a:spcAft>
            </a:pP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596263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4EB3BCF-B42D-4C6D-958E-F70B5F167018}" type="slidenum">
              <a:rPr lang="en-US" smtClean="0"/>
              <a:pPr>
                <a:defRPr/>
              </a:pPr>
              <a:t>29</a:t>
            </a:fld>
            <a:endParaRPr lang="en-US"/>
          </a:p>
        </p:txBody>
      </p:sp>
      <p:sp>
        <p:nvSpPr>
          <p:cNvPr id="4" name="TextBox 3"/>
          <p:cNvSpPr txBox="1"/>
          <p:nvPr/>
        </p:nvSpPr>
        <p:spPr>
          <a:xfrm>
            <a:off x="2656256" y="904220"/>
            <a:ext cx="2830144" cy="5755422"/>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n-US" sz="1200" b="1" u="sng" dirty="0">
                <a:solidFill>
                  <a:srgbClr val="002060"/>
                </a:solidFill>
                <a:latin typeface="Arial" panose="020B0604020202020204" pitchFamily="34" charset="0"/>
                <a:cs typeface="Arial" panose="020B0604020202020204" pitchFamily="34" charset="0"/>
              </a:rPr>
              <a:t>English Language Arts </a:t>
            </a:r>
            <a:r>
              <a:rPr lang="en-US" sz="1100" u="sng" dirty="0">
                <a:solidFill>
                  <a:srgbClr val="002060"/>
                </a:solidFill>
                <a:latin typeface="Arial" panose="020B0604020202020204" pitchFamily="34" charset="0"/>
                <a:cs typeface="Arial" panose="020B0604020202020204" pitchFamily="34" charset="0"/>
              </a:rPr>
              <a:t>(4 credits)</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English I</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English II</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English III</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Other English: </a:t>
            </a:r>
            <a:r>
              <a:rPr lang="en-US" sz="1200" b="1" dirty="0">
                <a:solidFill>
                  <a:schemeClr val="tx2"/>
                </a:solidFill>
                <a:latin typeface="Arial" panose="020B0604020202020204" pitchFamily="34" charset="0"/>
                <a:cs typeface="Arial" panose="020B0604020202020204" pitchFamily="34" charset="0"/>
              </a:rPr>
              <a:t>English IV</a:t>
            </a:r>
          </a:p>
          <a:p>
            <a:pPr>
              <a:spcBef>
                <a:spcPts val="600"/>
              </a:spcBef>
            </a:pPr>
            <a:r>
              <a:rPr lang="en-US" sz="1200" b="1" u="sng" dirty="0">
                <a:solidFill>
                  <a:srgbClr val="002060"/>
                </a:solidFill>
                <a:latin typeface="Arial" panose="020B0604020202020204" pitchFamily="34" charset="0"/>
                <a:cs typeface="Arial" panose="020B0604020202020204" pitchFamily="34" charset="0"/>
              </a:rPr>
              <a:t>Math </a:t>
            </a:r>
            <a:r>
              <a:rPr lang="en-US" sz="1100" u="sng" dirty="0">
                <a:solidFill>
                  <a:srgbClr val="002060"/>
                </a:solidFill>
                <a:latin typeface="Arial" panose="020B0604020202020204" pitchFamily="34" charset="0"/>
                <a:cs typeface="Arial" panose="020B0604020202020204" pitchFamily="34" charset="0"/>
              </a:rPr>
              <a:t>(4 credits)</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Algebra I</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Other math: </a:t>
            </a:r>
            <a:r>
              <a:rPr lang="en-US" sz="1200" b="1" dirty="0">
                <a:solidFill>
                  <a:schemeClr val="tx2"/>
                </a:solidFill>
                <a:latin typeface="Arial" panose="020B0604020202020204" pitchFamily="34" charset="0"/>
                <a:cs typeface="Arial" panose="020B0604020202020204" pitchFamily="34" charset="0"/>
              </a:rPr>
              <a:t>Algebra II</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Geometry</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Fourth math: </a:t>
            </a:r>
            <a:r>
              <a:rPr lang="en-US" sz="1200" b="1" dirty="0">
                <a:solidFill>
                  <a:schemeClr val="tx2"/>
                </a:solidFill>
                <a:latin typeface="Arial" panose="020B0604020202020204" pitchFamily="34" charset="0"/>
                <a:cs typeface="Arial" panose="020B0604020202020204" pitchFamily="34" charset="0"/>
              </a:rPr>
              <a:t>Pre-Calculus or College Algebra</a:t>
            </a:r>
          </a:p>
          <a:p>
            <a:pPr>
              <a:spcBef>
                <a:spcPts val="600"/>
              </a:spcBef>
            </a:pPr>
            <a:r>
              <a:rPr lang="en-US" sz="1200" b="1" u="sng" dirty="0">
                <a:solidFill>
                  <a:srgbClr val="002060"/>
                </a:solidFill>
                <a:latin typeface="Arial" panose="020B0604020202020204" pitchFamily="34" charset="0"/>
                <a:cs typeface="Arial" panose="020B0604020202020204" pitchFamily="34" charset="0"/>
              </a:rPr>
              <a:t>Science </a:t>
            </a:r>
            <a:r>
              <a:rPr lang="en-US" sz="1100" u="sng" dirty="0">
                <a:solidFill>
                  <a:srgbClr val="002060"/>
                </a:solidFill>
                <a:latin typeface="Arial" panose="020B0604020202020204" pitchFamily="34" charset="0"/>
                <a:cs typeface="Arial" panose="020B0604020202020204" pitchFamily="34" charset="0"/>
              </a:rPr>
              <a:t>(4 credits)</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Biology</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IPC or other science: </a:t>
            </a:r>
            <a:r>
              <a:rPr lang="en-US" sz="1200" b="1" dirty="0">
                <a:solidFill>
                  <a:schemeClr val="tx2"/>
                </a:solidFill>
                <a:latin typeface="Arial" panose="020B0604020202020204" pitchFamily="34" charset="0"/>
                <a:cs typeface="Arial" panose="020B0604020202020204" pitchFamily="34" charset="0"/>
              </a:rPr>
              <a:t>Chemistry</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Other science: </a:t>
            </a:r>
            <a:r>
              <a:rPr lang="en-US" sz="1200" b="1" dirty="0">
                <a:solidFill>
                  <a:schemeClr val="tx2"/>
                </a:solidFill>
                <a:latin typeface="Arial" panose="020B0604020202020204" pitchFamily="34" charset="0"/>
                <a:cs typeface="Arial" panose="020B0604020202020204" pitchFamily="34" charset="0"/>
              </a:rPr>
              <a:t>Physics</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Fourth science</a:t>
            </a:r>
          </a:p>
          <a:p>
            <a:pPr>
              <a:spcBef>
                <a:spcPts val="600"/>
              </a:spcBef>
            </a:pPr>
            <a:r>
              <a:rPr lang="en-US" sz="1200" b="1" u="sng" dirty="0">
                <a:solidFill>
                  <a:srgbClr val="002060"/>
                </a:solidFill>
                <a:latin typeface="Arial" panose="020B0604020202020204" pitchFamily="34" charset="0"/>
                <a:cs typeface="Arial" panose="020B0604020202020204" pitchFamily="34" charset="0"/>
              </a:rPr>
              <a:t>Social Studies </a:t>
            </a:r>
            <a:r>
              <a:rPr lang="en-US" sz="1100" u="sng" dirty="0">
                <a:solidFill>
                  <a:srgbClr val="002060"/>
                </a:solidFill>
                <a:latin typeface="Arial" panose="020B0604020202020204" pitchFamily="34" charset="0"/>
                <a:cs typeface="Arial" panose="020B0604020202020204" pitchFamily="34" charset="0"/>
              </a:rPr>
              <a:t>(4 credits)</a:t>
            </a:r>
            <a:r>
              <a:rPr lang="en-US" sz="1100" b="1" dirty="0">
                <a:solidFill>
                  <a:srgbClr val="002060"/>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World History or World Geography or Combo: </a:t>
            </a:r>
            <a:r>
              <a:rPr lang="en-US" sz="1200" b="1" dirty="0">
                <a:solidFill>
                  <a:schemeClr val="tx2"/>
                </a:solidFill>
                <a:latin typeface="Arial" panose="020B0604020202020204" pitchFamily="34" charset="0"/>
                <a:cs typeface="Arial" panose="020B0604020202020204" pitchFamily="34" charset="0"/>
              </a:rPr>
              <a:t>World History</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U.S. History Studies</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U.S. Government/Economics</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Elective: </a:t>
            </a:r>
            <a:r>
              <a:rPr lang="en-US" sz="1200" b="1" dirty="0">
                <a:solidFill>
                  <a:schemeClr val="tx2"/>
                </a:solidFill>
                <a:latin typeface="Arial" panose="020B0604020202020204" pitchFamily="34" charset="0"/>
                <a:cs typeface="Arial" panose="020B0604020202020204" pitchFamily="34" charset="0"/>
              </a:rPr>
              <a:t>World Geography</a:t>
            </a:r>
          </a:p>
          <a:p>
            <a:pPr>
              <a:spcBef>
                <a:spcPts val="600"/>
              </a:spcBef>
            </a:pPr>
            <a:r>
              <a:rPr lang="en-US" sz="1200" b="1" u="sng" dirty="0">
                <a:solidFill>
                  <a:srgbClr val="002060"/>
                </a:solidFill>
                <a:latin typeface="Arial" panose="020B0604020202020204" pitchFamily="34" charset="0"/>
                <a:cs typeface="Arial" panose="020B0604020202020204" pitchFamily="34" charset="0"/>
              </a:rPr>
              <a:t>Other Courses </a:t>
            </a:r>
            <a:r>
              <a:rPr lang="en-US" sz="1200" u="sng" dirty="0">
                <a:solidFill>
                  <a:srgbClr val="002060"/>
                </a:solidFill>
                <a:latin typeface="Arial" panose="020B0604020202020204" pitchFamily="34" charset="0"/>
                <a:cs typeface="Arial" panose="020B0604020202020204" pitchFamily="34" charset="0"/>
              </a:rPr>
              <a:t>(10 credits)</a:t>
            </a:r>
            <a:endParaRPr lang="en-US" sz="1200" b="1"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Physical Education</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Foreign Language (2 credits)</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Fine Arts </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Remaining Endorsement courses (2 credits)</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Remaining Electives (4 credits)</a:t>
            </a:r>
          </a:p>
        </p:txBody>
      </p:sp>
      <p:sp>
        <p:nvSpPr>
          <p:cNvPr id="8" name="TextBox 7"/>
          <p:cNvSpPr txBox="1"/>
          <p:nvPr/>
        </p:nvSpPr>
        <p:spPr>
          <a:xfrm>
            <a:off x="5747136" y="1828800"/>
            <a:ext cx="3029656"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200" b="1" dirty="0"/>
              <a:t>Whenever possible, take the AP- or dual credit-level version of each course</a:t>
            </a:r>
            <a:r>
              <a:rPr lang="en-US" sz="1200" dirty="0"/>
              <a:t>.</a:t>
            </a:r>
          </a:p>
        </p:txBody>
      </p:sp>
      <p:sp>
        <p:nvSpPr>
          <p:cNvPr id="11" name="TextBox 10"/>
          <p:cNvSpPr txBox="1"/>
          <p:nvPr/>
        </p:nvSpPr>
        <p:spPr>
          <a:xfrm>
            <a:off x="6251448" y="3352800"/>
            <a:ext cx="2206752" cy="707886"/>
          </a:xfrm>
          <a:prstGeom prst="rect">
            <a:avLst/>
          </a:prstGeom>
          <a:solidFill>
            <a:srgbClr val="FFC000"/>
          </a:solidFill>
        </p:spPr>
        <p:style>
          <a:lnRef idx="1">
            <a:schemeClr val="accent2"/>
          </a:lnRef>
          <a:fillRef idx="3">
            <a:schemeClr val="accent2"/>
          </a:fillRef>
          <a:effectRef idx="2">
            <a:schemeClr val="accent2"/>
          </a:effectRef>
          <a:fontRef idx="minor">
            <a:schemeClr val="lt1"/>
          </a:fontRef>
        </p:style>
        <p:txBody>
          <a:bodyPr wrap="square">
            <a:spAutoFit/>
          </a:bodyPr>
          <a:lstStyle/>
          <a:p>
            <a:pPr marL="112713">
              <a:defRPr/>
            </a:pPr>
            <a:r>
              <a:rPr lang="en-US" sz="1400" b="1" dirty="0">
                <a:solidFill>
                  <a:schemeClr val="tx1"/>
                </a:solidFill>
              </a:rPr>
              <a:t>“Distinguished Level of Achievement”</a:t>
            </a:r>
          </a:p>
          <a:p>
            <a:pPr marL="112713">
              <a:defRPr/>
            </a:pPr>
            <a:r>
              <a:rPr lang="en-US" sz="1100" dirty="0">
                <a:solidFill>
                  <a:schemeClr val="tx1"/>
                </a:solidFill>
              </a:rPr>
              <a:t>will be earned in this plan</a:t>
            </a:r>
          </a:p>
        </p:txBody>
      </p:sp>
      <p:sp>
        <p:nvSpPr>
          <p:cNvPr id="12" name="5-Point Star 11"/>
          <p:cNvSpPr/>
          <p:nvPr/>
        </p:nvSpPr>
        <p:spPr>
          <a:xfrm>
            <a:off x="5615087" y="2895600"/>
            <a:ext cx="938113" cy="844302"/>
          </a:xfrm>
          <a:prstGeom prst="star5">
            <a:avLst/>
          </a:prstGeom>
          <a:solidFill>
            <a:srgbClr val="FFC000"/>
          </a:solidFill>
          <a:ln>
            <a:solidFill>
              <a:schemeClr val="tx1"/>
            </a:solidFill>
            <a:prstDash val="solid"/>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324600" y="4644013"/>
            <a:ext cx="2206752" cy="1031051"/>
          </a:xfrm>
          <a:prstGeom prst="rect">
            <a:avLst/>
          </a:prstGeom>
          <a:solidFill>
            <a:schemeClr val="accent1"/>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marL="112713">
              <a:defRPr/>
            </a:pPr>
            <a:r>
              <a:rPr lang="en-US" sz="1400" b="1" dirty="0">
                <a:solidFill>
                  <a:schemeClr val="tx1"/>
                </a:solidFill>
              </a:rPr>
              <a:t>“Performance Acknowledgement”</a:t>
            </a:r>
          </a:p>
          <a:p>
            <a:pPr marL="112713">
              <a:defRPr/>
            </a:pPr>
            <a:r>
              <a:rPr lang="en-US" sz="1100" dirty="0">
                <a:solidFill>
                  <a:schemeClr val="tx1"/>
                </a:solidFill>
              </a:rPr>
              <a:t>Can be earned in this plan with AP courses, dual credit courses and/or other achievements</a:t>
            </a:r>
          </a:p>
        </p:txBody>
      </p:sp>
      <p:sp>
        <p:nvSpPr>
          <p:cNvPr id="14" name="Up Ribbon 13"/>
          <p:cNvSpPr/>
          <p:nvPr/>
        </p:nvSpPr>
        <p:spPr>
          <a:xfrm>
            <a:off x="5590662" y="4495800"/>
            <a:ext cx="884945" cy="668466"/>
          </a:xfrm>
          <a:prstGeom prst="ribbon2">
            <a:avLst/>
          </a:prstGeom>
          <a:solidFill>
            <a:srgbClr val="819ADF"/>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b="1"/>
          </a:p>
        </p:txBody>
      </p:sp>
      <p:sp>
        <p:nvSpPr>
          <p:cNvPr id="15" name="Rectangle 14">
            <a:extLst>
              <a:ext uri="{FF2B5EF4-FFF2-40B4-BE49-F238E27FC236}">
                <a16:creationId xmlns="" xmlns:a16="http://schemas.microsoft.com/office/drawing/2014/main" id="{0F1E0170-7C0C-4DD0-82E4-BBD4EDA6B001}"/>
              </a:ext>
            </a:extLst>
          </p:cNvPr>
          <p:cNvSpPr/>
          <p:nvPr/>
        </p:nvSpPr>
        <p:spPr bwMode="auto">
          <a:xfrm>
            <a:off x="1066800" y="381000"/>
            <a:ext cx="1576678" cy="2362200"/>
          </a:xfrm>
          <a:prstGeom prst="rect">
            <a:avLst/>
          </a:prstGeom>
          <a:ln>
            <a:solidFill>
              <a:schemeClr val="bg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6" name="Content Placeholder 2">
            <a:extLst>
              <a:ext uri="{FF2B5EF4-FFF2-40B4-BE49-F238E27FC236}">
                <a16:creationId xmlns="" xmlns:a16="http://schemas.microsoft.com/office/drawing/2014/main" id="{B9D28366-7E5E-4A0F-8A69-1CCC6896E959}"/>
              </a:ext>
            </a:extLst>
          </p:cNvPr>
          <p:cNvSpPr txBox="1">
            <a:spLocks/>
          </p:cNvSpPr>
          <p:nvPr/>
        </p:nvSpPr>
        <p:spPr>
          <a:xfrm>
            <a:off x="1066800" y="381000"/>
            <a:ext cx="1828800" cy="2895600"/>
          </a:xfrm>
          <a:prstGeom prst="rect">
            <a:avLst/>
          </a:prstGeom>
        </p:spPr>
        <p:txBody>
          <a:bodyPr anchor="b">
            <a:normAutofit/>
          </a:bodyPr>
          <a:lstStyle>
            <a:lvl1pPr marL="18288" indent="0" algn="l" rtl="0" eaLnBrk="1" latinLnBrk="0" hangingPunct="1">
              <a:lnSpc>
                <a:spcPts val="2300"/>
              </a:lnSpc>
              <a:spcBef>
                <a:spcPts val="0"/>
              </a:spcBef>
              <a:buClr>
                <a:schemeClr val="accent1"/>
              </a:buClr>
              <a:buSzPct val="80000"/>
              <a:buFont typeface="Wingdings 2"/>
              <a:buNone/>
              <a:defRPr kumimoji="0" sz="2000" kern="1200">
                <a:solidFill>
                  <a:schemeClr val="tx2">
                    <a:shade val="30000"/>
                    <a:satMod val="150000"/>
                  </a:schemeClr>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None/>
              <a:defRPr kumimoji="0" sz="1800" kern="1200">
                <a:solidFill>
                  <a:schemeClr val="tx1">
                    <a:tint val="75000"/>
                  </a:schemeClr>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None/>
              <a:defRPr kumimoji="0" sz="1600" kern="1200">
                <a:solidFill>
                  <a:schemeClr val="tx1">
                    <a:tint val="75000"/>
                  </a:schemeClr>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None/>
              <a:defRPr kumimoji="0" sz="1400" kern="1200">
                <a:solidFill>
                  <a:schemeClr val="tx1">
                    <a:tint val="75000"/>
                  </a:schemeClr>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None/>
              <a:defRPr kumimoji="0" sz="1400" kern="1200">
                <a:solidFill>
                  <a:schemeClr val="tx1">
                    <a:tint val="75000"/>
                  </a:schemeClr>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0" fontAlgn="auto">
              <a:lnSpc>
                <a:spcPct val="100000"/>
              </a:lnSpc>
              <a:spcAft>
                <a:spcPts val="1200"/>
              </a:spcAft>
            </a:pPr>
            <a:r>
              <a:rPr lang="en-US" sz="2800" b="1" dirty="0">
                <a:solidFill>
                  <a:schemeClr val="bg2">
                    <a:lumMod val="25000"/>
                  </a:schemeClr>
                </a:solidFill>
                <a:effectLst>
                  <a:outerShdw blurRad="38100" dist="38100" dir="2700000" algn="tl">
                    <a:srgbClr val="000000">
                      <a:alpha val="43137"/>
                    </a:srgbClr>
                  </a:outerShdw>
                </a:effectLst>
              </a:rPr>
              <a:t>Tips for Parents</a:t>
            </a:r>
          </a:p>
          <a:p>
            <a:pPr marL="0" fontAlgn="auto">
              <a:lnSpc>
                <a:spcPct val="100000"/>
              </a:lnSpc>
              <a:spcAft>
                <a:spcPts val="1200"/>
              </a:spcAft>
            </a:pPr>
            <a:r>
              <a:rPr lang="en-US" sz="2800" b="1" i="1" dirty="0" err="1">
                <a:solidFill>
                  <a:schemeClr val="accent3">
                    <a:lumMod val="50000"/>
                  </a:schemeClr>
                </a:solidFill>
                <a:effectLst>
                  <a:outerShdw blurRad="38100" dist="38100" dir="2700000" algn="tl">
                    <a:srgbClr val="000000">
                      <a:alpha val="43137"/>
                    </a:srgbClr>
                  </a:outerShdw>
                </a:effectLst>
              </a:rPr>
              <a:t>Consejos</a:t>
            </a:r>
            <a:r>
              <a:rPr lang="en-US" sz="2800" b="1" i="1" dirty="0">
                <a:solidFill>
                  <a:schemeClr val="accent3">
                    <a:lumMod val="50000"/>
                  </a:schemeClr>
                </a:solidFill>
                <a:effectLst>
                  <a:outerShdw blurRad="38100" dist="38100" dir="2700000" algn="tl">
                    <a:srgbClr val="000000">
                      <a:alpha val="43137"/>
                    </a:srgbClr>
                  </a:outerShdw>
                </a:effectLst>
              </a:rPr>
              <a:t> para </a:t>
            </a:r>
            <a:r>
              <a:rPr lang="en-US" sz="2800" b="1" i="1" dirty="0" err="1">
                <a:solidFill>
                  <a:schemeClr val="accent3">
                    <a:lumMod val="50000"/>
                  </a:schemeClr>
                </a:solidFill>
                <a:effectLst>
                  <a:outerShdw blurRad="38100" dist="38100" dir="2700000" algn="tl">
                    <a:srgbClr val="000000">
                      <a:alpha val="43137"/>
                    </a:srgbClr>
                  </a:outerShdw>
                </a:effectLst>
              </a:rPr>
              <a:t>los</a:t>
            </a:r>
            <a:r>
              <a:rPr lang="en-US" sz="2800" b="1" i="1" dirty="0">
                <a:solidFill>
                  <a:schemeClr val="accent3">
                    <a:lumMod val="50000"/>
                  </a:schemeClr>
                </a:solidFill>
                <a:effectLst>
                  <a:outerShdw blurRad="38100" dist="38100" dir="2700000" algn="tl">
                    <a:srgbClr val="000000">
                      <a:alpha val="43137"/>
                    </a:srgbClr>
                  </a:outerShdw>
                </a:effectLst>
              </a:rPr>
              <a:t> Padres</a:t>
            </a:r>
          </a:p>
          <a:p>
            <a:pPr marL="0" fontAlgn="auto">
              <a:lnSpc>
                <a:spcPct val="100000"/>
              </a:lnSpc>
              <a:spcAft>
                <a:spcPts val="1200"/>
              </a:spcAft>
            </a:pP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extBox 4"/>
          <p:cNvSpPr txBox="1"/>
          <p:nvPr/>
        </p:nvSpPr>
        <p:spPr>
          <a:xfrm>
            <a:off x="2514600" y="304800"/>
            <a:ext cx="6553200"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All students must receive a quality education that prepares them for college and the workplace. This sample plan ensures your child will be prepared for both.</a:t>
            </a:r>
          </a:p>
        </p:txBody>
      </p:sp>
    </p:spTree>
    <p:extLst>
      <p:ext uri="{BB962C8B-B14F-4D97-AF65-F5344CB8AC3E}">
        <p14:creationId xmlns:p14="http://schemas.microsoft.com/office/powerpoint/2010/main" val="224742630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D76AF6BE-0A18-401B-91F0-C67B92384086}"/>
              </a:ext>
            </a:extLst>
          </p:cNvPr>
          <p:cNvSpPr/>
          <p:nvPr/>
        </p:nvSpPr>
        <p:spPr bwMode="auto">
          <a:xfrm>
            <a:off x="251512" y="1532558"/>
            <a:ext cx="2186278" cy="3505200"/>
          </a:xfrm>
          <a:prstGeom prst="rect">
            <a:avLst/>
          </a:prstGeom>
          <a:ln>
            <a:solidFill>
              <a:schemeClr val="bg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5" name="TextBox 4"/>
          <p:cNvSpPr txBox="1"/>
          <p:nvPr/>
        </p:nvSpPr>
        <p:spPr>
          <a:xfrm>
            <a:off x="2555312" y="5359686"/>
            <a:ext cx="6588688" cy="369332"/>
          </a:xfrm>
          <a:prstGeom prst="rect">
            <a:avLst/>
          </a:prstGeom>
          <a:noFill/>
        </p:spPr>
        <p:txBody>
          <a:bodyPr wrap="square" rtlCol="0">
            <a:spAutoFit/>
          </a:bodyPr>
          <a:lstStyle/>
          <a:p>
            <a:pPr algn="ctr"/>
            <a:r>
              <a:rPr lang="en-US" b="1" dirty="0">
                <a:solidFill>
                  <a:srgbClr val="002060"/>
                </a:solidFill>
              </a:rPr>
              <a:t>http://www.idra.org/change-model/courage-to-connect/</a:t>
            </a:r>
          </a:p>
        </p:txBody>
      </p:sp>
      <p:sp>
        <p:nvSpPr>
          <p:cNvPr id="7" name="TextBox 6"/>
          <p:cNvSpPr txBox="1"/>
          <p:nvPr/>
        </p:nvSpPr>
        <p:spPr>
          <a:xfrm>
            <a:off x="228600" y="1600200"/>
            <a:ext cx="2057400" cy="3539430"/>
          </a:xfrm>
          <a:prstGeom prst="rect">
            <a:avLst/>
          </a:prstGeom>
          <a:noFill/>
        </p:spPr>
        <p:txBody>
          <a:bodyPr wrap="square" rtlCol="0">
            <a:spAutoFit/>
          </a:bodyPr>
          <a:lstStyle/>
          <a:p>
            <a:r>
              <a:rPr lang="es-ES" sz="1600" i="1" dirty="0">
                <a:solidFill>
                  <a:schemeClr val="accent5">
                    <a:lumMod val="75000"/>
                  </a:schemeClr>
                </a:solidFill>
              </a:rPr>
              <a:t>Investigaciones en el campo y décadas de experiencia del Marco de Acción Escolar™ de IDRA nos indica que un currículo o plan de estudio de alta calidad es esencial para que todos los estudiantes alcancen un alto nivel de preparación universitaria.</a:t>
            </a:r>
          </a:p>
        </p:txBody>
      </p:sp>
      <p:sp>
        <p:nvSpPr>
          <p:cNvPr id="9" name="Title 1"/>
          <p:cNvSpPr txBox="1">
            <a:spLocks/>
          </p:cNvSpPr>
          <p:nvPr/>
        </p:nvSpPr>
        <p:spPr>
          <a:xfrm>
            <a:off x="2438400" y="381000"/>
            <a:ext cx="6283888" cy="1295400"/>
          </a:xfrm>
          <a:prstGeom prst="rect">
            <a:avLst/>
          </a:prstGeom>
        </p:spPr>
        <p:txBody>
          <a:bodyPr anchor="t">
            <a:noAutofit/>
          </a:bodyPr>
          <a:lstStyle>
            <a:lvl1pPr algn="l" rtl="0" eaLnBrk="1" latinLnBrk="0" hangingPunct="1">
              <a:lnSpc>
                <a:spcPts val="4500"/>
              </a:lnSpc>
              <a:spcBef>
                <a:spcPct val="0"/>
              </a:spcBef>
              <a:buNone/>
              <a:defRPr kumimoji="0" sz="4000" b="1" kern="1200" cap="all">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fontAlgn="auto">
              <a:lnSpc>
                <a:spcPct val="100000"/>
              </a:lnSpc>
              <a:spcAft>
                <a:spcPts val="0"/>
              </a:spcAft>
            </a:pPr>
            <a:r>
              <a:rPr lang="es-ES" sz="2200" i="1" cap="none" dirty="0">
                <a:solidFill>
                  <a:schemeClr val="accent3">
                    <a:lumMod val="50000"/>
                  </a:schemeClr>
                </a:solidFill>
              </a:rPr>
              <a:t>Los Planes de los Nuevos Diplomas Determinan Cuáles Cursos Tomarán los Estudiantes en la Escuela Secundaria</a:t>
            </a:r>
            <a:endParaRPr lang="en-US" sz="2200" i="1" cap="none" dirty="0">
              <a:solidFill>
                <a:schemeClr val="accent3">
                  <a:lumMod val="50000"/>
                </a:schemeClr>
              </a:solidFill>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6505" y="1752600"/>
            <a:ext cx="5791200" cy="3660238"/>
          </a:xfrm>
          <a:prstGeom prst="rect">
            <a:avLst/>
          </a:prstGeom>
        </p:spPr>
      </p:pic>
      <p:sp>
        <p:nvSpPr>
          <p:cNvPr id="11" name="Oval 10"/>
          <p:cNvSpPr/>
          <p:nvPr/>
        </p:nvSpPr>
        <p:spPr>
          <a:xfrm>
            <a:off x="6193862" y="4062928"/>
            <a:ext cx="1076325" cy="717549"/>
          </a:xfrm>
          <a:prstGeom prst="ellipse">
            <a:avLst/>
          </a:prstGeom>
          <a:noFill/>
          <a:ln w="41275">
            <a:solidFill>
              <a:srgbClr val="901414"/>
            </a:solidFill>
          </a:ln>
          <a:effectLst>
            <a:glow rad="101600">
              <a:schemeClr val="accent2">
                <a:satMod val="175000"/>
                <a:alpha val="40000"/>
              </a:schemeClr>
            </a:glow>
            <a:outerShdw blurRad="50800" dist="50800" dir="4860000" algn="ctr" rotWithShape="0">
              <a:srgbClr val="000000">
                <a:alpha val="52000"/>
              </a:srgbClr>
            </a:outerShdw>
          </a:effectLst>
          <a:scene3d>
            <a:camera prst="orthographicFront"/>
            <a:lightRig rig="threePt" dir="t"/>
          </a:scene3d>
          <a:sp3d prstMaterial="plastic">
            <a:bevelT w="0" prst="coolSlant"/>
          </a:sp3d>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pPr>
              <a:defRPr/>
            </a:pPr>
            <a:fld id="{14EB3BCF-B42D-4C6D-958E-F70B5F167018}" type="slidenum">
              <a:rPr lang="en-US" smtClean="0"/>
              <a:pPr>
                <a:defRPr/>
              </a:pPr>
              <a:t>3</a:t>
            </a:fld>
            <a:endParaRPr lang="en-US"/>
          </a:p>
        </p:txBody>
      </p:sp>
    </p:spTree>
    <p:extLst>
      <p:ext uri="{BB962C8B-B14F-4D97-AF65-F5344CB8AC3E}">
        <p14:creationId xmlns:p14="http://schemas.microsoft.com/office/powerpoint/2010/main" val="1944520248"/>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4EB3BCF-B42D-4C6D-958E-F70B5F167018}" type="slidenum">
              <a:rPr lang="en-US" smtClean="0"/>
              <a:pPr>
                <a:defRPr/>
              </a:pPr>
              <a:t>30</a:t>
            </a:fld>
            <a:endParaRPr lang="en-US"/>
          </a:p>
        </p:txBody>
      </p:sp>
      <p:sp>
        <p:nvSpPr>
          <p:cNvPr id="5" name="TextBox 4"/>
          <p:cNvSpPr txBox="1"/>
          <p:nvPr/>
        </p:nvSpPr>
        <p:spPr>
          <a:xfrm>
            <a:off x="2590800" y="304800"/>
            <a:ext cx="6553200" cy="492443"/>
          </a:xfrm>
          <a:prstGeom prst="rect">
            <a:avLst/>
          </a:prstGeom>
          <a:noFill/>
        </p:spPr>
        <p:txBody>
          <a:bodyPr wrap="square" rtlCol="0">
            <a:spAutoFit/>
          </a:bodyPr>
          <a:lstStyle/>
          <a:p>
            <a:r>
              <a:rPr lang="es-ES" sz="1300" b="1" i="1" dirty="0">
                <a:solidFill>
                  <a:schemeClr val="accent5">
                    <a:lumMod val="75000"/>
                  </a:schemeClr>
                </a:solidFill>
                <a:latin typeface="Arial" panose="020B0604020202020204" pitchFamily="34" charset="0"/>
                <a:cs typeface="Arial" panose="020B0604020202020204" pitchFamily="34" charset="0"/>
              </a:rPr>
              <a:t>Todo alumno tiene derecho a una educación de calidad que los prepare para la universidad y para un empleo. Siga un plan curricular como este. </a:t>
            </a:r>
            <a:endParaRPr lang="en-US" sz="1300" b="1" i="1" dirty="0">
              <a:solidFill>
                <a:schemeClr val="accent5">
                  <a:lumMod val="75000"/>
                </a:schemeClr>
              </a:solidFill>
              <a:latin typeface="Arial" panose="020B0604020202020204" pitchFamily="34" charset="0"/>
              <a:cs typeface="Arial" panose="020B0604020202020204" pitchFamily="34" charset="0"/>
            </a:endParaRPr>
          </a:p>
        </p:txBody>
      </p:sp>
      <p:sp>
        <p:nvSpPr>
          <p:cNvPr id="4" name="TextBox 3"/>
          <p:cNvSpPr txBox="1"/>
          <p:nvPr/>
        </p:nvSpPr>
        <p:spPr>
          <a:xfrm>
            <a:off x="2656256" y="859810"/>
            <a:ext cx="2830144" cy="5755422"/>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n-US" sz="1200" b="1" i="1" u="sng" dirty="0" err="1">
                <a:solidFill>
                  <a:srgbClr val="002060"/>
                </a:solidFill>
                <a:latin typeface="Arial" panose="020B0604020202020204" pitchFamily="34" charset="0"/>
                <a:cs typeface="Arial" panose="020B0604020202020204" pitchFamily="34" charset="0"/>
              </a:rPr>
              <a:t>Inglés</a:t>
            </a:r>
            <a:r>
              <a:rPr lang="en-US" sz="1200" b="1" i="1" u="sng" dirty="0">
                <a:solidFill>
                  <a:srgbClr val="002060"/>
                </a:solidFill>
                <a:latin typeface="Arial" panose="020B0604020202020204" pitchFamily="34" charset="0"/>
                <a:cs typeface="Arial" panose="020B0604020202020204" pitchFamily="34" charset="0"/>
              </a:rPr>
              <a:t> </a:t>
            </a:r>
            <a:r>
              <a:rPr lang="en-US" sz="1200" b="1" i="1" u="sng" dirty="0" err="1">
                <a:solidFill>
                  <a:srgbClr val="002060"/>
                </a:solidFill>
                <a:latin typeface="Arial" panose="020B0604020202020204" pitchFamily="34" charset="0"/>
                <a:cs typeface="Arial" panose="020B0604020202020204" pitchFamily="34" charset="0"/>
              </a:rPr>
              <a:t>Artes</a:t>
            </a:r>
            <a:r>
              <a:rPr lang="en-US" sz="1200" b="1" i="1" u="sng" dirty="0">
                <a:solidFill>
                  <a:srgbClr val="002060"/>
                </a:solidFill>
                <a:latin typeface="Arial" panose="020B0604020202020204" pitchFamily="34" charset="0"/>
                <a:cs typeface="Arial" panose="020B0604020202020204" pitchFamily="34" charset="0"/>
              </a:rPr>
              <a:t> del </a:t>
            </a:r>
            <a:r>
              <a:rPr lang="en-US" sz="1200" b="1" i="1" u="sng" dirty="0" err="1">
                <a:solidFill>
                  <a:srgbClr val="002060"/>
                </a:solidFill>
                <a:latin typeface="Arial" panose="020B0604020202020204" pitchFamily="34" charset="0"/>
                <a:cs typeface="Arial" panose="020B0604020202020204" pitchFamily="34" charset="0"/>
              </a:rPr>
              <a:t>Lenguaje</a:t>
            </a:r>
            <a:r>
              <a:rPr lang="en-US" sz="1200" b="1" i="1" u="sng" dirty="0">
                <a:solidFill>
                  <a:srgbClr val="002060"/>
                </a:solidFill>
                <a:latin typeface="Arial" panose="020B0604020202020204" pitchFamily="34" charset="0"/>
                <a:cs typeface="Arial" panose="020B0604020202020204" pitchFamily="34" charset="0"/>
              </a:rPr>
              <a:t> </a:t>
            </a:r>
            <a:r>
              <a:rPr lang="en-US" sz="1100" i="1" u="sng" dirty="0">
                <a:solidFill>
                  <a:srgbClr val="002060"/>
                </a:solidFill>
                <a:latin typeface="Arial" panose="020B0604020202020204" pitchFamily="34" charset="0"/>
                <a:cs typeface="Arial" panose="020B0604020202020204" pitchFamily="34" charset="0"/>
              </a:rPr>
              <a:t>(4 </a:t>
            </a:r>
            <a:r>
              <a:rPr lang="en-US" sz="1100" i="1" u="sng" dirty="0" err="1">
                <a:solidFill>
                  <a:srgbClr val="002060"/>
                </a:solidFill>
                <a:latin typeface="Arial" panose="020B0604020202020204" pitchFamily="34" charset="0"/>
                <a:cs typeface="Arial" panose="020B0604020202020204" pitchFamily="34" charset="0"/>
              </a:rPr>
              <a:t>créditos</a:t>
            </a:r>
            <a:r>
              <a:rPr lang="en-US" sz="1100" i="1" u="sng" dirty="0">
                <a:solidFill>
                  <a:srgbClr val="002060"/>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s-ES" sz="1200" i="1" dirty="0">
                <a:latin typeface="Arial" panose="020B0604020202020204" pitchFamily="34" charset="0"/>
                <a:cs typeface="Arial" panose="020B0604020202020204" pitchFamily="34" charset="0"/>
              </a:rPr>
              <a:t>Inglés I</a:t>
            </a:r>
          </a:p>
          <a:p>
            <a:pPr marL="285750" indent="-285750">
              <a:buFont typeface="Arial" panose="020B0604020202020204" pitchFamily="34" charset="0"/>
              <a:buChar char="•"/>
            </a:pPr>
            <a:r>
              <a:rPr lang="es-ES" sz="1200" i="1" dirty="0">
                <a:latin typeface="Arial" panose="020B0604020202020204" pitchFamily="34" charset="0"/>
                <a:cs typeface="Arial" panose="020B0604020202020204" pitchFamily="34" charset="0"/>
              </a:rPr>
              <a:t>Inglés II</a:t>
            </a:r>
          </a:p>
          <a:p>
            <a:pPr marL="285750" indent="-285750">
              <a:buFont typeface="Arial" panose="020B0604020202020204" pitchFamily="34" charset="0"/>
              <a:buChar char="•"/>
            </a:pPr>
            <a:r>
              <a:rPr lang="es-ES" sz="1200" i="1" dirty="0">
                <a:latin typeface="Arial" panose="020B0604020202020204" pitchFamily="34" charset="0"/>
                <a:cs typeface="Arial" panose="020B0604020202020204" pitchFamily="34" charset="0"/>
              </a:rPr>
              <a:t>Inglés III</a:t>
            </a:r>
          </a:p>
          <a:p>
            <a:pPr marL="285750" indent="-285750">
              <a:buFont typeface="Arial" panose="020B0604020202020204" pitchFamily="34" charset="0"/>
              <a:buChar char="•"/>
            </a:pPr>
            <a:r>
              <a:rPr lang="es-ES" sz="1200" i="1" dirty="0">
                <a:latin typeface="Arial" panose="020B0604020202020204" pitchFamily="34" charset="0"/>
                <a:cs typeface="Arial" panose="020B0604020202020204" pitchFamily="34" charset="0"/>
              </a:rPr>
              <a:t>Otro Inglés: </a:t>
            </a:r>
            <a:r>
              <a:rPr lang="es-ES" sz="1200" b="1" i="1" dirty="0">
                <a:solidFill>
                  <a:schemeClr val="tx2"/>
                </a:solidFill>
                <a:latin typeface="Arial" panose="020B0604020202020204" pitchFamily="34" charset="0"/>
                <a:cs typeface="Arial" panose="020B0604020202020204" pitchFamily="34" charset="0"/>
              </a:rPr>
              <a:t>Inglés IV</a:t>
            </a:r>
          </a:p>
          <a:p>
            <a:pPr>
              <a:spcBef>
                <a:spcPts val="600"/>
              </a:spcBef>
            </a:pPr>
            <a:r>
              <a:rPr lang="es-ES" sz="1200" b="1" i="1" u="sng" dirty="0">
                <a:solidFill>
                  <a:srgbClr val="002060"/>
                </a:solidFill>
                <a:latin typeface="Arial" panose="020B0604020202020204" pitchFamily="34" charset="0"/>
                <a:cs typeface="Arial" panose="020B0604020202020204" pitchFamily="34" charset="0"/>
              </a:rPr>
              <a:t>Matemática </a:t>
            </a:r>
            <a:r>
              <a:rPr lang="es-ES" sz="1100" i="1" u="sng" dirty="0">
                <a:solidFill>
                  <a:srgbClr val="002060"/>
                </a:solidFill>
                <a:latin typeface="Arial" panose="020B0604020202020204" pitchFamily="34" charset="0"/>
                <a:cs typeface="Arial" panose="020B0604020202020204" pitchFamily="34" charset="0"/>
              </a:rPr>
              <a:t>(4 créditos)</a:t>
            </a:r>
          </a:p>
          <a:p>
            <a:pPr marL="285750" indent="-285750">
              <a:buFont typeface="Arial" panose="020B0604020202020204" pitchFamily="34" charset="0"/>
              <a:buChar char="•"/>
            </a:pPr>
            <a:r>
              <a:rPr lang="es-ES" sz="1200" i="1" dirty="0">
                <a:latin typeface="Arial" panose="020B0604020202020204" pitchFamily="34" charset="0"/>
                <a:cs typeface="Arial" panose="020B0604020202020204" pitchFamily="34" charset="0"/>
              </a:rPr>
              <a:t>Álgebra I</a:t>
            </a:r>
          </a:p>
          <a:p>
            <a:pPr marL="285750" indent="-285750">
              <a:buFont typeface="Arial" panose="020B0604020202020204" pitchFamily="34" charset="0"/>
              <a:buChar char="•"/>
            </a:pPr>
            <a:r>
              <a:rPr lang="es-ES" sz="1200" i="1" dirty="0">
                <a:latin typeface="Arial" panose="020B0604020202020204" pitchFamily="34" charset="0"/>
                <a:cs typeface="Arial" panose="020B0604020202020204" pitchFamily="34" charset="0"/>
              </a:rPr>
              <a:t>Otra matemática: </a:t>
            </a:r>
            <a:r>
              <a:rPr lang="es-ES" sz="1200" b="1" i="1" dirty="0">
                <a:solidFill>
                  <a:schemeClr val="tx2"/>
                </a:solidFill>
                <a:latin typeface="Arial" panose="020B0604020202020204" pitchFamily="34" charset="0"/>
                <a:cs typeface="Arial" panose="020B0604020202020204" pitchFamily="34" charset="0"/>
              </a:rPr>
              <a:t>Álgebra II</a:t>
            </a:r>
          </a:p>
          <a:p>
            <a:pPr marL="285750" indent="-285750">
              <a:buFont typeface="Arial" panose="020B0604020202020204" pitchFamily="34" charset="0"/>
              <a:buChar char="•"/>
            </a:pPr>
            <a:r>
              <a:rPr lang="es-ES" sz="1200" i="1" dirty="0">
                <a:latin typeface="Arial" panose="020B0604020202020204" pitchFamily="34" charset="0"/>
                <a:cs typeface="Arial" panose="020B0604020202020204" pitchFamily="34" charset="0"/>
              </a:rPr>
              <a:t>Geometría </a:t>
            </a:r>
          </a:p>
          <a:p>
            <a:pPr marL="285750" indent="-285750">
              <a:buFont typeface="Arial" panose="020B0604020202020204" pitchFamily="34" charset="0"/>
              <a:buChar char="•"/>
            </a:pPr>
            <a:r>
              <a:rPr lang="es-ES" sz="1200" i="1" dirty="0">
                <a:latin typeface="Arial" panose="020B0604020202020204" pitchFamily="34" charset="0"/>
                <a:cs typeface="Arial" panose="020B0604020202020204" pitchFamily="34" charset="0"/>
              </a:rPr>
              <a:t>Cuarta matemática: </a:t>
            </a:r>
            <a:r>
              <a:rPr lang="es-ES" sz="1200" b="1" i="1" dirty="0">
                <a:solidFill>
                  <a:schemeClr val="tx2"/>
                </a:solidFill>
                <a:latin typeface="Arial" panose="020B0604020202020204" pitchFamily="34" charset="0"/>
                <a:cs typeface="Arial" panose="020B0604020202020204" pitchFamily="34" charset="0"/>
              </a:rPr>
              <a:t>Pre-Cálculo o Álgebra de Nivel Universitario</a:t>
            </a:r>
          </a:p>
          <a:p>
            <a:pPr>
              <a:spcBef>
                <a:spcPts val="600"/>
              </a:spcBef>
            </a:pPr>
            <a:r>
              <a:rPr lang="es-ES" sz="1200" b="1" i="1" u="sng" dirty="0">
                <a:solidFill>
                  <a:srgbClr val="002060"/>
                </a:solidFill>
                <a:latin typeface="Arial" panose="020B0604020202020204" pitchFamily="34" charset="0"/>
                <a:cs typeface="Arial" panose="020B0604020202020204" pitchFamily="34" charset="0"/>
              </a:rPr>
              <a:t>Ciencia </a:t>
            </a:r>
            <a:r>
              <a:rPr lang="es-ES" sz="1100" i="1" u="sng" dirty="0">
                <a:solidFill>
                  <a:srgbClr val="002060"/>
                </a:solidFill>
                <a:latin typeface="Arial" panose="020B0604020202020204" pitchFamily="34" charset="0"/>
                <a:cs typeface="Arial" panose="020B0604020202020204" pitchFamily="34" charset="0"/>
              </a:rPr>
              <a:t>(4 créditos)</a:t>
            </a:r>
            <a:endParaRPr lang="es-ES" sz="1100" b="1" i="1" u="sng"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1200" i="1" dirty="0">
                <a:latin typeface="Arial" panose="020B0604020202020204" pitchFamily="34" charset="0"/>
                <a:cs typeface="Arial" panose="020B0604020202020204" pitchFamily="34" charset="0"/>
              </a:rPr>
              <a:t>Biología</a:t>
            </a:r>
          </a:p>
          <a:p>
            <a:pPr marL="285750" indent="-285750">
              <a:buFont typeface="Arial" panose="020B0604020202020204" pitchFamily="34" charset="0"/>
              <a:buChar char="•"/>
            </a:pPr>
            <a:r>
              <a:rPr lang="es-ES" sz="1200" i="1" dirty="0">
                <a:latin typeface="Arial" panose="020B0604020202020204" pitchFamily="34" charset="0"/>
                <a:cs typeface="Arial" panose="020B0604020202020204" pitchFamily="34" charset="0"/>
              </a:rPr>
              <a:t>IPC u otra ciencia: </a:t>
            </a:r>
            <a:r>
              <a:rPr lang="es-ES" sz="1200" b="1" i="1" dirty="0">
                <a:solidFill>
                  <a:schemeClr val="tx2"/>
                </a:solidFill>
                <a:latin typeface="Arial" panose="020B0604020202020204" pitchFamily="34" charset="0"/>
                <a:cs typeface="Arial" panose="020B0604020202020204" pitchFamily="34" charset="0"/>
              </a:rPr>
              <a:t>Química</a:t>
            </a:r>
          </a:p>
          <a:p>
            <a:pPr marL="285750" indent="-285750">
              <a:buFont typeface="Arial" panose="020B0604020202020204" pitchFamily="34" charset="0"/>
              <a:buChar char="•"/>
            </a:pPr>
            <a:r>
              <a:rPr lang="es-ES" sz="1200" i="1" dirty="0">
                <a:latin typeface="Arial" panose="020B0604020202020204" pitchFamily="34" charset="0"/>
                <a:cs typeface="Arial" panose="020B0604020202020204" pitchFamily="34" charset="0"/>
              </a:rPr>
              <a:t>Otra ciencia: </a:t>
            </a:r>
            <a:r>
              <a:rPr lang="es-ES" sz="1200" b="1" i="1" dirty="0">
                <a:solidFill>
                  <a:schemeClr val="tx2"/>
                </a:solidFill>
                <a:latin typeface="Arial" panose="020B0604020202020204" pitchFamily="34" charset="0"/>
                <a:cs typeface="Arial" panose="020B0604020202020204" pitchFamily="34" charset="0"/>
              </a:rPr>
              <a:t>Física</a:t>
            </a:r>
          </a:p>
          <a:p>
            <a:pPr marL="285750" indent="-285750">
              <a:buFont typeface="Arial" panose="020B0604020202020204" pitchFamily="34" charset="0"/>
              <a:buChar char="•"/>
            </a:pPr>
            <a:r>
              <a:rPr lang="es-ES" sz="1200" i="1" dirty="0">
                <a:latin typeface="Arial" panose="020B0604020202020204" pitchFamily="34" charset="0"/>
                <a:cs typeface="Arial" panose="020B0604020202020204" pitchFamily="34" charset="0"/>
              </a:rPr>
              <a:t>Ciencias Avanzadas</a:t>
            </a:r>
          </a:p>
          <a:p>
            <a:pPr>
              <a:spcBef>
                <a:spcPts val="600"/>
              </a:spcBef>
            </a:pPr>
            <a:r>
              <a:rPr lang="es-ES" sz="1200" b="1" i="1" u="sng" dirty="0">
                <a:solidFill>
                  <a:srgbClr val="002060"/>
                </a:solidFill>
                <a:latin typeface="Arial" panose="020B0604020202020204" pitchFamily="34" charset="0"/>
                <a:cs typeface="Arial" panose="020B0604020202020204" pitchFamily="34" charset="0"/>
              </a:rPr>
              <a:t>Estudios Sociales </a:t>
            </a:r>
            <a:r>
              <a:rPr lang="es-ES" sz="1100" i="1" u="sng" dirty="0">
                <a:solidFill>
                  <a:srgbClr val="002060"/>
                </a:solidFill>
                <a:latin typeface="Arial" panose="020B0604020202020204" pitchFamily="34" charset="0"/>
                <a:cs typeface="Arial" panose="020B0604020202020204" pitchFamily="34" charset="0"/>
              </a:rPr>
              <a:t>(4 créditos)</a:t>
            </a:r>
            <a:endParaRPr lang="es-ES" sz="1100" b="1" i="1"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1200" i="1" dirty="0">
                <a:latin typeface="Arial" panose="020B0604020202020204" pitchFamily="34" charset="0"/>
                <a:cs typeface="Arial" panose="020B0604020202020204" pitchFamily="34" charset="0"/>
              </a:rPr>
              <a:t>Historia del Mundo o Geografía Mundial o Combinación: </a:t>
            </a:r>
            <a:r>
              <a:rPr lang="es-ES" sz="1200" b="1" i="1" dirty="0">
                <a:solidFill>
                  <a:schemeClr val="tx2"/>
                </a:solidFill>
                <a:latin typeface="Arial" panose="020B0604020202020204" pitchFamily="34" charset="0"/>
                <a:cs typeface="Arial" panose="020B0604020202020204" pitchFamily="34" charset="0"/>
              </a:rPr>
              <a:t>Historia del Mundo </a:t>
            </a:r>
          </a:p>
          <a:p>
            <a:pPr marL="285750" indent="-285750">
              <a:buFont typeface="Arial" panose="020B0604020202020204" pitchFamily="34" charset="0"/>
              <a:buChar char="•"/>
            </a:pPr>
            <a:r>
              <a:rPr lang="es-ES" sz="1200" i="1" dirty="0">
                <a:latin typeface="Arial" panose="020B0604020202020204" pitchFamily="34" charset="0"/>
                <a:cs typeface="Arial" panose="020B0604020202020204" pitchFamily="34" charset="0"/>
              </a:rPr>
              <a:t>Historia de los Estados Unidos</a:t>
            </a:r>
          </a:p>
          <a:p>
            <a:pPr marL="285750" indent="-285750">
              <a:buFont typeface="Arial" panose="020B0604020202020204" pitchFamily="34" charset="0"/>
              <a:buChar char="•"/>
            </a:pPr>
            <a:r>
              <a:rPr lang="es-ES" sz="1200" i="1" dirty="0">
                <a:latin typeface="Arial" panose="020B0604020202020204" pitchFamily="34" charset="0"/>
                <a:cs typeface="Arial" panose="020B0604020202020204" pitchFamily="34" charset="0"/>
              </a:rPr>
              <a:t>Gobierno (Civismo)/Economía </a:t>
            </a:r>
          </a:p>
          <a:p>
            <a:pPr marL="285750" indent="-285750">
              <a:buFont typeface="Arial" panose="020B0604020202020204" pitchFamily="34" charset="0"/>
              <a:buChar char="•"/>
            </a:pPr>
            <a:r>
              <a:rPr lang="es-ES" sz="1200" i="1" dirty="0">
                <a:latin typeface="Arial" panose="020B0604020202020204" pitchFamily="34" charset="0"/>
                <a:cs typeface="Arial" panose="020B0604020202020204" pitchFamily="34" charset="0"/>
              </a:rPr>
              <a:t>Electivo: </a:t>
            </a:r>
            <a:r>
              <a:rPr lang="es-ES" sz="1200" b="1" i="1" dirty="0">
                <a:solidFill>
                  <a:schemeClr val="tx2"/>
                </a:solidFill>
                <a:latin typeface="Arial" panose="020B0604020202020204" pitchFamily="34" charset="0"/>
                <a:cs typeface="Arial" panose="020B0604020202020204" pitchFamily="34" charset="0"/>
              </a:rPr>
              <a:t>Geografía Universal</a:t>
            </a:r>
          </a:p>
          <a:p>
            <a:pPr>
              <a:spcBef>
                <a:spcPts val="600"/>
              </a:spcBef>
            </a:pPr>
            <a:r>
              <a:rPr lang="es-ES" sz="1200" b="1" i="1" u="sng" dirty="0">
                <a:solidFill>
                  <a:srgbClr val="002060"/>
                </a:solidFill>
                <a:latin typeface="Arial" panose="020B0604020202020204" pitchFamily="34" charset="0"/>
                <a:cs typeface="Arial" panose="020B0604020202020204" pitchFamily="34" charset="0"/>
              </a:rPr>
              <a:t>Otro Cursos </a:t>
            </a:r>
            <a:r>
              <a:rPr lang="es-ES" sz="1200" i="1" u="sng" dirty="0">
                <a:solidFill>
                  <a:srgbClr val="002060"/>
                </a:solidFill>
                <a:latin typeface="Arial" panose="020B0604020202020204" pitchFamily="34" charset="0"/>
                <a:cs typeface="Arial" panose="020B0604020202020204" pitchFamily="34" charset="0"/>
              </a:rPr>
              <a:t>(10 créditos)</a:t>
            </a:r>
            <a:endParaRPr lang="es-ES" sz="1200" b="1" i="1"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1200" i="1" dirty="0">
                <a:latin typeface="Arial" panose="020B0604020202020204" pitchFamily="34" charset="0"/>
                <a:cs typeface="Arial" panose="020B0604020202020204" pitchFamily="34" charset="0"/>
              </a:rPr>
              <a:t>Educación Física</a:t>
            </a:r>
          </a:p>
          <a:p>
            <a:pPr marL="285750" indent="-285750">
              <a:buFont typeface="Arial" panose="020B0604020202020204" pitchFamily="34" charset="0"/>
              <a:buChar char="•"/>
            </a:pPr>
            <a:r>
              <a:rPr lang="es-ES" sz="1200" i="1" dirty="0">
                <a:latin typeface="Arial" panose="020B0604020202020204" pitchFamily="34" charset="0"/>
                <a:cs typeface="Arial" panose="020B0604020202020204" pitchFamily="34" charset="0"/>
              </a:rPr>
              <a:t>Lengua extranjera (2 créditos)</a:t>
            </a:r>
          </a:p>
          <a:p>
            <a:pPr marL="285750" indent="-285750">
              <a:buFont typeface="Arial" panose="020B0604020202020204" pitchFamily="34" charset="0"/>
              <a:buChar char="•"/>
            </a:pPr>
            <a:r>
              <a:rPr lang="es-ES" sz="1200" i="1" dirty="0">
                <a:latin typeface="Arial" panose="020B0604020202020204" pitchFamily="34" charset="0"/>
                <a:cs typeface="Arial" panose="020B0604020202020204" pitchFamily="34" charset="0"/>
              </a:rPr>
              <a:t>Artes</a:t>
            </a:r>
          </a:p>
          <a:p>
            <a:pPr marL="285750" indent="-285750">
              <a:buFont typeface="Arial" panose="020B0604020202020204" pitchFamily="34" charset="0"/>
              <a:buChar char="•"/>
            </a:pPr>
            <a:r>
              <a:rPr lang="es-ES" sz="1200" i="1" dirty="0">
                <a:latin typeface="Arial" panose="020B0604020202020204" pitchFamily="34" charset="0"/>
                <a:cs typeface="Arial" panose="020B0604020202020204" pitchFamily="34" charset="0"/>
              </a:rPr>
              <a:t>Cursos especialidades (2 créditos)</a:t>
            </a:r>
          </a:p>
          <a:p>
            <a:pPr marL="285750" indent="-285750">
              <a:buFont typeface="Arial" panose="020B0604020202020204" pitchFamily="34" charset="0"/>
              <a:buChar char="•"/>
            </a:pPr>
            <a:r>
              <a:rPr lang="es-ES" sz="1200" i="1" dirty="0">
                <a:latin typeface="Arial" panose="020B0604020202020204" pitchFamily="34" charset="0"/>
                <a:cs typeface="Arial" panose="020B0604020202020204" pitchFamily="34" charset="0"/>
              </a:rPr>
              <a:t>Electivos (4 créditos)</a:t>
            </a:r>
          </a:p>
        </p:txBody>
      </p:sp>
      <p:sp>
        <p:nvSpPr>
          <p:cNvPr id="8" name="TextBox 7"/>
          <p:cNvSpPr txBox="1"/>
          <p:nvPr/>
        </p:nvSpPr>
        <p:spPr>
          <a:xfrm>
            <a:off x="5747136" y="1828800"/>
            <a:ext cx="2939664"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S" sz="1200" b="1" i="1" dirty="0"/>
              <a:t>Siempre que sea posible, tome la versión en AP o de doble nivel de créditos de cada curso.</a:t>
            </a:r>
            <a:endParaRPr lang="en-US" sz="1200" i="1" dirty="0"/>
          </a:p>
        </p:txBody>
      </p:sp>
      <p:sp>
        <p:nvSpPr>
          <p:cNvPr id="11" name="TextBox 10"/>
          <p:cNvSpPr txBox="1"/>
          <p:nvPr/>
        </p:nvSpPr>
        <p:spPr>
          <a:xfrm>
            <a:off x="6251448" y="3352800"/>
            <a:ext cx="2356104" cy="477054"/>
          </a:xfrm>
          <a:prstGeom prst="rect">
            <a:avLst/>
          </a:prstGeom>
          <a:solidFill>
            <a:srgbClr val="FFC000"/>
          </a:solidFill>
        </p:spPr>
        <p:style>
          <a:lnRef idx="1">
            <a:schemeClr val="accent2"/>
          </a:lnRef>
          <a:fillRef idx="3">
            <a:schemeClr val="accent2"/>
          </a:fillRef>
          <a:effectRef idx="2">
            <a:schemeClr val="accent2"/>
          </a:effectRef>
          <a:fontRef idx="minor">
            <a:schemeClr val="lt1"/>
          </a:fontRef>
        </p:style>
        <p:txBody>
          <a:bodyPr wrap="square">
            <a:spAutoFit/>
          </a:bodyPr>
          <a:lstStyle/>
          <a:p>
            <a:pPr marL="112713">
              <a:defRPr/>
            </a:pPr>
            <a:r>
              <a:rPr lang="en-US" sz="1400" b="1" i="1" dirty="0">
                <a:solidFill>
                  <a:schemeClr val="tx1"/>
                </a:solidFill>
              </a:rPr>
              <a:t>“Logros Distinguidos”</a:t>
            </a:r>
          </a:p>
          <a:p>
            <a:pPr marL="112713">
              <a:defRPr/>
            </a:pPr>
            <a:r>
              <a:rPr lang="es-ES" sz="1100" i="1" dirty="0">
                <a:solidFill>
                  <a:schemeClr val="tx1"/>
                </a:solidFill>
              </a:rPr>
              <a:t>se obtendrá en este plan</a:t>
            </a:r>
            <a:endParaRPr lang="en-US" sz="1100" i="1" dirty="0">
              <a:solidFill>
                <a:schemeClr val="tx1"/>
              </a:solidFill>
            </a:endParaRPr>
          </a:p>
        </p:txBody>
      </p:sp>
      <p:sp>
        <p:nvSpPr>
          <p:cNvPr id="12" name="5-Point Star 11"/>
          <p:cNvSpPr/>
          <p:nvPr/>
        </p:nvSpPr>
        <p:spPr>
          <a:xfrm>
            <a:off x="5615087" y="2895600"/>
            <a:ext cx="938113" cy="844302"/>
          </a:xfrm>
          <a:prstGeom prst="star5">
            <a:avLst/>
          </a:prstGeom>
          <a:solidFill>
            <a:srgbClr val="FFC000"/>
          </a:solidFill>
          <a:ln>
            <a:solidFill>
              <a:schemeClr val="tx1"/>
            </a:solidFill>
            <a:prstDash val="solid"/>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400800" y="4633965"/>
            <a:ext cx="2206752" cy="1031051"/>
          </a:xfrm>
          <a:prstGeom prst="rect">
            <a:avLst/>
          </a:prstGeom>
          <a:solidFill>
            <a:schemeClr val="accent1"/>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marL="112713">
              <a:defRPr/>
            </a:pPr>
            <a:r>
              <a:rPr lang="en-US" sz="1400" b="1" i="1" dirty="0">
                <a:solidFill>
                  <a:schemeClr val="tx1"/>
                </a:solidFill>
              </a:rPr>
              <a:t>“Reconocimento por Desempeño”</a:t>
            </a:r>
          </a:p>
          <a:p>
            <a:pPr marL="112713">
              <a:defRPr/>
            </a:pPr>
            <a:r>
              <a:rPr lang="es-ES" sz="1100" i="1" dirty="0">
                <a:solidFill>
                  <a:schemeClr val="tx1"/>
                </a:solidFill>
              </a:rPr>
              <a:t>Se puede lograr en este plan con los cursos de AP, cursos de doble crédito y / o otros logros</a:t>
            </a:r>
            <a:endParaRPr lang="en-US" sz="1100" i="1" dirty="0">
              <a:solidFill>
                <a:schemeClr val="tx1"/>
              </a:solidFill>
            </a:endParaRPr>
          </a:p>
        </p:txBody>
      </p:sp>
      <p:sp>
        <p:nvSpPr>
          <p:cNvPr id="14" name="Up Ribbon 13"/>
          <p:cNvSpPr/>
          <p:nvPr/>
        </p:nvSpPr>
        <p:spPr>
          <a:xfrm>
            <a:off x="5666702" y="4502624"/>
            <a:ext cx="884945" cy="668466"/>
          </a:xfrm>
          <a:prstGeom prst="ribbon2">
            <a:avLst/>
          </a:prstGeom>
          <a:solidFill>
            <a:srgbClr val="819ADF"/>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b="1"/>
          </a:p>
        </p:txBody>
      </p:sp>
      <p:sp>
        <p:nvSpPr>
          <p:cNvPr id="15" name="Rectangle 14">
            <a:extLst>
              <a:ext uri="{FF2B5EF4-FFF2-40B4-BE49-F238E27FC236}">
                <a16:creationId xmlns="" xmlns:a16="http://schemas.microsoft.com/office/drawing/2014/main" id="{D884458E-8574-48D4-823D-2D0EC50D6710}"/>
              </a:ext>
            </a:extLst>
          </p:cNvPr>
          <p:cNvSpPr/>
          <p:nvPr/>
        </p:nvSpPr>
        <p:spPr bwMode="auto">
          <a:xfrm>
            <a:off x="1066800" y="381000"/>
            <a:ext cx="1576678" cy="2362200"/>
          </a:xfrm>
          <a:prstGeom prst="rect">
            <a:avLst/>
          </a:prstGeom>
          <a:ln>
            <a:solidFill>
              <a:schemeClr val="bg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6" name="Content Placeholder 2">
            <a:extLst>
              <a:ext uri="{FF2B5EF4-FFF2-40B4-BE49-F238E27FC236}">
                <a16:creationId xmlns="" xmlns:a16="http://schemas.microsoft.com/office/drawing/2014/main" id="{AFB73BD3-F71E-4A17-A7FE-FF9600186E03}"/>
              </a:ext>
            </a:extLst>
          </p:cNvPr>
          <p:cNvSpPr txBox="1">
            <a:spLocks/>
          </p:cNvSpPr>
          <p:nvPr/>
        </p:nvSpPr>
        <p:spPr>
          <a:xfrm>
            <a:off x="1066800" y="381000"/>
            <a:ext cx="1828800" cy="2895600"/>
          </a:xfrm>
          <a:prstGeom prst="rect">
            <a:avLst/>
          </a:prstGeom>
        </p:spPr>
        <p:txBody>
          <a:bodyPr anchor="b">
            <a:normAutofit/>
          </a:bodyPr>
          <a:lstStyle>
            <a:lvl1pPr marL="18288" indent="0" algn="l" rtl="0" eaLnBrk="1" latinLnBrk="0" hangingPunct="1">
              <a:lnSpc>
                <a:spcPts val="2300"/>
              </a:lnSpc>
              <a:spcBef>
                <a:spcPts val="0"/>
              </a:spcBef>
              <a:buClr>
                <a:schemeClr val="accent1"/>
              </a:buClr>
              <a:buSzPct val="80000"/>
              <a:buFont typeface="Wingdings 2"/>
              <a:buNone/>
              <a:defRPr kumimoji="0" sz="2000" kern="1200">
                <a:solidFill>
                  <a:schemeClr val="tx2">
                    <a:shade val="30000"/>
                    <a:satMod val="150000"/>
                  </a:schemeClr>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None/>
              <a:defRPr kumimoji="0" sz="1800" kern="1200">
                <a:solidFill>
                  <a:schemeClr val="tx1">
                    <a:tint val="75000"/>
                  </a:schemeClr>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None/>
              <a:defRPr kumimoji="0" sz="1600" kern="1200">
                <a:solidFill>
                  <a:schemeClr val="tx1">
                    <a:tint val="75000"/>
                  </a:schemeClr>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None/>
              <a:defRPr kumimoji="0" sz="1400" kern="1200">
                <a:solidFill>
                  <a:schemeClr val="tx1">
                    <a:tint val="75000"/>
                  </a:schemeClr>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None/>
              <a:defRPr kumimoji="0" sz="1400" kern="1200">
                <a:solidFill>
                  <a:schemeClr val="tx1">
                    <a:tint val="75000"/>
                  </a:schemeClr>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0" fontAlgn="auto">
              <a:lnSpc>
                <a:spcPct val="100000"/>
              </a:lnSpc>
              <a:spcAft>
                <a:spcPts val="1200"/>
              </a:spcAft>
            </a:pPr>
            <a:r>
              <a:rPr lang="en-US" sz="2800" b="1" dirty="0">
                <a:solidFill>
                  <a:schemeClr val="bg2">
                    <a:lumMod val="25000"/>
                  </a:schemeClr>
                </a:solidFill>
                <a:effectLst>
                  <a:outerShdw blurRad="38100" dist="38100" dir="2700000" algn="tl">
                    <a:srgbClr val="000000">
                      <a:alpha val="43137"/>
                    </a:srgbClr>
                  </a:outerShdw>
                </a:effectLst>
              </a:rPr>
              <a:t>Tips for Parents</a:t>
            </a:r>
          </a:p>
          <a:p>
            <a:pPr marL="0" fontAlgn="auto">
              <a:lnSpc>
                <a:spcPct val="100000"/>
              </a:lnSpc>
              <a:spcAft>
                <a:spcPts val="1200"/>
              </a:spcAft>
            </a:pPr>
            <a:r>
              <a:rPr lang="en-US" sz="2800" b="1" i="1" dirty="0" err="1">
                <a:solidFill>
                  <a:schemeClr val="accent3">
                    <a:lumMod val="50000"/>
                  </a:schemeClr>
                </a:solidFill>
                <a:effectLst>
                  <a:outerShdw blurRad="38100" dist="38100" dir="2700000" algn="tl">
                    <a:srgbClr val="000000">
                      <a:alpha val="43137"/>
                    </a:srgbClr>
                  </a:outerShdw>
                </a:effectLst>
              </a:rPr>
              <a:t>Consejos</a:t>
            </a:r>
            <a:r>
              <a:rPr lang="en-US" sz="2800" b="1" i="1" dirty="0">
                <a:solidFill>
                  <a:schemeClr val="accent3">
                    <a:lumMod val="50000"/>
                  </a:schemeClr>
                </a:solidFill>
                <a:effectLst>
                  <a:outerShdw blurRad="38100" dist="38100" dir="2700000" algn="tl">
                    <a:srgbClr val="000000">
                      <a:alpha val="43137"/>
                    </a:srgbClr>
                  </a:outerShdw>
                </a:effectLst>
              </a:rPr>
              <a:t> para </a:t>
            </a:r>
            <a:r>
              <a:rPr lang="en-US" sz="2800" b="1" i="1" dirty="0" err="1">
                <a:solidFill>
                  <a:schemeClr val="accent3">
                    <a:lumMod val="50000"/>
                  </a:schemeClr>
                </a:solidFill>
                <a:effectLst>
                  <a:outerShdw blurRad="38100" dist="38100" dir="2700000" algn="tl">
                    <a:srgbClr val="000000">
                      <a:alpha val="43137"/>
                    </a:srgbClr>
                  </a:outerShdw>
                </a:effectLst>
              </a:rPr>
              <a:t>los</a:t>
            </a:r>
            <a:r>
              <a:rPr lang="en-US" sz="2800" b="1" i="1" dirty="0">
                <a:solidFill>
                  <a:schemeClr val="accent3">
                    <a:lumMod val="50000"/>
                  </a:schemeClr>
                </a:solidFill>
                <a:effectLst>
                  <a:outerShdw blurRad="38100" dist="38100" dir="2700000" algn="tl">
                    <a:srgbClr val="000000">
                      <a:alpha val="43137"/>
                    </a:srgbClr>
                  </a:outerShdw>
                </a:effectLst>
              </a:rPr>
              <a:t> Padres</a:t>
            </a:r>
          </a:p>
          <a:p>
            <a:pPr marL="0" fontAlgn="auto">
              <a:lnSpc>
                <a:spcPct val="100000"/>
              </a:lnSpc>
              <a:spcAft>
                <a:spcPts val="1200"/>
              </a:spcAft>
            </a:pP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0022121"/>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0" y="274320"/>
            <a:ext cx="7638288" cy="1143000"/>
          </a:xfrm>
        </p:spPr>
        <p:txBody>
          <a:bodyPr>
            <a:normAutofit/>
          </a:bodyPr>
          <a:lstStyle/>
          <a:p>
            <a:r>
              <a:rPr lang="en-US" sz="2400" b="1" dirty="0"/>
              <a:t>Resources</a:t>
            </a:r>
          </a:p>
        </p:txBody>
      </p:sp>
      <p:sp>
        <p:nvSpPr>
          <p:cNvPr id="6" name="TextBox 5"/>
          <p:cNvSpPr txBox="1"/>
          <p:nvPr/>
        </p:nvSpPr>
        <p:spPr>
          <a:xfrm>
            <a:off x="3505200" y="2694271"/>
            <a:ext cx="3498548" cy="754053"/>
          </a:xfrm>
          <a:prstGeom prst="rect">
            <a:avLst/>
          </a:prstGeom>
          <a:noFill/>
        </p:spPr>
        <p:txBody>
          <a:bodyPr wrap="square" rtlCol="0">
            <a:spAutoFit/>
          </a:bodyPr>
          <a:lstStyle/>
          <a:p>
            <a:r>
              <a:rPr lang="en-US" sz="1600" b="1" dirty="0"/>
              <a:t>House Bill 5 and High School Graduation Requirements</a:t>
            </a:r>
            <a:r>
              <a:rPr lang="en-US" sz="1600" dirty="0"/>
              <a:t>, by TEA</a:t>
            </a:r>
          </a:p>
          <a:p>
            <a:r>
              <a:rPr lang="en-US" sz="1100" dirty="0"/>
              <a:t>file:///I:/IDRA/HB5_SBOEDecisionPoints.pdf</a:t>
            </a:r>
          </a:p>
        </p:txBody>
      </p:sp>
      <p:pic>
        <p:nvPicPr>
          <p:cNvPr id="3074" name="Picture 2">
            <a:hlinkClick r:id="rId2" action="ppaction://hlinkfile"/>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146" t="10742" r="26979" b="7963"/>
          <a:stretch/>
        </p:blipFill>
        <p:spPr bwMode="auto">
          <a:xfrm>
            <a:off x="3581400" y="990600"/>
            <a:ext cx="2295590" cy="169657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019799" y="4302487"/>
            <a:ext cx="2641323" cy="1223412"/>
          </a:xfrm>
          <a:prstGeom prst="rect">
            <a:avLst/>
          </a:prstGeom>
          <a:noFill/>
        </p:spPr>
        <p:txBody>
          <a:bodyPr wrap="square" rtlCol="0">
            <a:spAutoFit/>
          </a:bodyPr>
          <a:lstStyle/>
          <a:p>
            <a:r>
              <a:rPr lang="en-US" sz="1400" b="1" dirty="0"/>
              <a:t>Curriculum Requirements approved by the State Board of Education</a:t>
            </a:r>
            <a:r>
              <a:rPr lang="en-US" sz="1400" dirty="0"/>
              <a:t>, January 2014 </a:t>
            </a:r>
          </a:p>
          <a:p>
            <a:r>
              <a:rPr lang="en-US" sz="1050" dirty="0"/>
              <a:t>http://www.tea.state.tx.us/WorkArea/linkit.aspx?LinkIdentifier=id&amp;ItemID=25769809390&amp;libID=25769809392</a:t>
            </a:r>
          </a:p>
        </p:txBody>
      </p:sp>
      <p:sp>
        <p:nvSpPr>
          <p:cNvPr id="11" name="TextBox 10"/>
          <p:cNvSpPr txBox="1"/>
          <p:nvPr/>
        </p:nvSpPr>
        <p:spPr>
          <a:xfrm>
            <a:off x="2577950" y="4346026"/>
            <a:ext cx="1841650" cy="792525"/>
          </a:xfrm>
          <a:prstGeom prst="rect">
            <a:avLst/>
          </a:prstGeom>
          <a:noFill/>
        </p:spPr>
        <p:txBody>
          <a:bodyPr wrap="square" rtlCol="0">
            <a:spAutoFit/>
          </a:bodyPr>
          <a:lstStyle/>
          <a:p>
            <a:r>
              <a:rPr lang="en-US" sz="1400" b="1" dirty="0"/>
              <a:t>House Bill 5</a:t>
            </a:r>
            <a:r>
              <a:rPr lang="en-US" sz="1400" dirty="0"/>
              <a:t>, 2013 </a:t>
            </a:r>
          </a:p>
          <a:p>
            <a:r>
              <a:rPr lang="en-US" sz="1050" dirty="0"/>
              <a:t>http://www.capitol.state.tx.us/tlodocs/83R/billtext/pdf/HB00005F.pdf#navpanes=0</a:t>
            </a:r>
          </a:p>
        </p:txBody>
      </p:sp>
      <p:sp>
        <p:nvSpPr>
          <p:cNvPr id="13" name="Slide Number Placeholder 12"/>
          <p:cNvSpPr>
            <a:spLocks noGrp="1"/>
          </p:cNvSpPr>
          <p:nvPr>
            <p:ph type="sldNum" sz="quarter" idx="12"/>
          </p:nvPr>
        </p:nvSpPr>
        <p:spPr/>
        <p:txBody>
          <a:bodyPr/>
          <a:lstStyle/>
          <a:p>
            <a:pPr>
              <a:defRPr/>
            </a:pPr>
            <a:fld id="{08887AD2-1F9D-4652-A6DF-059072C0E246}" type="slidenum">
              <a:rPr lang="en-US" smtClean="0"/>
              <a:pPr>
                <a:defRPr/>
              </a:pPr>
              <a:t>31</a:t>
            </a:fld>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2590" y="3733800"/>
            <a:ext cx="1312893" cy="1792099"/>
          </a:xfrm>
          <a:prstGeom prst="rect">
            <a:avLst/>
          </a:prstGeom>
          <a:ln>
            <a:noFill/>
          </a:ln>
          <a:effectLst>
            <a:outerShdw blurRad="50800" dist="38100" dir="2700000" algn="tl" rotWithShape="0">
              <a:prstClr val="black">
                <a:alpha val="40000"/>
              </a:prst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5521" y="3733801"/>
            <a:ext cx="1260412" cy="1844404"/>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40105229"/>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a:t>Resources</a:t>
            </a:r>
          </a:p>
        </p:txBody>
      </p:sp>
      <p:sp>
        <p:nvSpPr>
          <p:cNvPr id="5" name="TextBox 4"/>
          <p:cNvSpPr txBox="1"/>
          <p:nvPr/>
        </p:nvSpPr>
        <p:spPr>
          <a:xfrm>
            <a:off x="1613051" y="3732895"/>
            <a:ext cx="2971800" cy="1123384"/>
          </a:xfrm>
          <a:prstGeom prst="rect">
            <a:avLst/>
          </a:prstGeom>
          <a:noFill/>
        </p:spPr>
        <p:txBody>
          <a:bodyPr wrap="square" rtlCol="0">
            <a:spAutoFit/>
          </a:bodyPr>
          <a:lstStyle/>
          <a:p>
            <a:r>
              <a:rPr lang="en-US" sz="1400" b="1" dirty="0"/>
              <a:t>Tracking, Endorsements and Differentiated Diplomas – </a:t>
            </a:r>
          </a:p>
          <a:p>
            <a:r>
              <a:rPr lang="en-US" sz="1400" b="1" dirty="0"/>
              <a:t>When ‘Different’ Really is Less</a:t>
            </a:r>
            <a:r>
              <a:rPr lang="en-US" sz="1400" dirty="0"/>
              <a:t>, by IDRA</a:t>
            </a:r>
          </a:p>
          <a:p>
            <a:r>
              <a:rPr lang="en-US" sz="1100" dirty="0"/>
              <a:t>http://budurl.com/IDRAeNtrk2</a:t>
            </a:r>
          </a:p>
        </p:txBody>
      </p:sp>
      <p:pic>
        <p:nvPicPr>
          <p:cNvPr id="7" name="Picture 6">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209519"/>
            <a:ext cx="1905000" cy="2463800"/>
          </a:xfrm>
          <a:prstGeom prst="rect">
            <a:avLst/>
          </a:prstGeom>
          <a:ln>
            <a:noFill/>
          </a:ln>
          <a:effectLst>
            <a:outerShdw blurRad="190500" algn="tl" rotWithShape="0">
              <a:srgbClr val="000000">
                <a:alpha val="70000"/>
              </a:srgbClr>
            </a:outerShdw>
          </a:effectLst>
        </p:spPr>
      </p:pic>
      <p:pic>
        <p:nvPicPr>
          <p:cNvPr id="8" name="Picture 7">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4110" y="4717408"/>
            <a:ext cx="1073452" cy="1058746"/>
          </a:xfrm>
          <a:prstGeom prst="rect">
            <a:avLst/>
          </a:prstGeom>
          <a:ln>
            <a:noFill/>
          </a:ln>
          <a:effectLst>
            <a:outerShdw blurRad="190500" algn="tl" rotWithShape="0">
              <a:srgbClr val="000000">
                <a:alpha val="70000"/>
              </a:srgbClr>
            </a:outerShdw>
          </a:effectLst>
        </p:spPr>
      </p:pic>
      <p:sp>
        <p:nvSpPr>
          <p:cNvPr id="10" name="TextBox 9"/>
          <p:cNvSpPr txBox="1"/>
          <p:nvPr/>
        </p:nvSpPr>
        <p:spPr>
          <a:xfrm>
            <a:off x="3098951" y="5943600"/>
            <a:ext cx="3463774" cy="477054"/>
          </a:xfrm>
          <a:prstGeom prst="rect">
            <a:avLst/>
          </a:prstGeom>
          <a:noFill/>
        </p:spPr>
        <p:txBody>
          <a:bodyPr wrap="square" rtlCol="0">
            <a:spAutoFit/>
          </a:bodyPr>
          <a:lstStyle/>
          <a:p>
            <a:r>
              <a:rPr lang="en-US" sz="1400" b="1" dirty="0"/>
              <a:t>Sign up to receive IDRA news by email</a:t>
            </a:r>
            <a:endParaRPr lang="en-US" sz="1400" dirty="0"/>
          </a:p>
          <a:p>
            <a:r>
              <a:rPr lang="en-US" sz="1100" dirty="0"/>
              <a:t>http://www.idra.org/Receive_IDRA_News/</a:t>
            </a:r>
          </a:p>
        </p:txBody>
      </p:sp>
      <p:sp>
        <p:nvSpPr>
          <p:cNvPr id="14" name="TextBox 13"/>
          <p:cNvSpPr txBox="1"/>
          <p:nvPr/>
        </p:nvSpPr>
        <p:spPr>
          <a:xfrm>
            <a:off x="5633811" y="3742420"/>
            <a:ext cx="3082774" cy="1154162"/>
          </a:xfrm>
          <a:prstGeom prst="rect">
            <a:avLst/>
          </a:prstGeom>
          <a:noFill/>
        </p:spPr>
        <p:txBody>
          <a:bodyPr wrap="square" rtlCol="0">
            <a:spAutoFit/>
          </a:bodyPr>
          <a:lstStyle/>
          <a:p>
            <a:r>
              <a:rPr lang="en-US" sz="1600" b="1" dirty="0"/>
              <a:t>Expecting Less is Not Better </a:t>
            </a:r>
            <a:endParaRPr lang="en-US" sz="1600" dirty="0"/>
          </a:p>
          <a:p>
            <a:r>
              <a:rPr lang="en-US" sz="1400" b="1" dirty="0"/>
              <a:t>Texas’ New Graduation Tracks Push Students Away from College</a:t>
            </a:r>
            <a:r>
              <a:rPr lang="en-US" sz="1400" dirty="0"/>
              <a:t> (English-Spanish), by IDRA</a:t>
            </a:r>
          </a:p>
          <a:p>
            <a:r>
              <a:rPr lang="en-US" sz="1100" dirty="0"/>
              <a:t>http://budurl.com/IDRAexpect</a:t>
            </a: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22434" y="1244931"/>
            <a:ext cx="1926166" cy="2487964"/>
          </a:xfrm>
          <a:prstGeom prst="rect">
            <a:avLst/>
          </a:prstGeom>
          <a:ln>
            <a:noFill/>
          </a:ln>
          <a:effectLst>
            <a:outerShdw blurRad="292100" dist="139700" dir="2700000" algn="tl" rotWithShape="0">
              <a:srgbClr val="333333">
                <a:alpha val="65000"/>
              </a:srgbClr>
            </a:outerShdw>
          </a:effectLst>
        </p:spPr>
      </p:pic>
      <p:sp>
        <p:nvSpPr>
          <p:cNvPr id="13" name="Slide Number Placeholder 12"/>
          <p:cNvSpPr>
            <a:spLocks noGrp="1"/>
          </p:cNvSpPr>
          <p:nvPr>
            <p:ph type="sldNum" sz="quarter" idx="12"/>
          </p:nvPr>
        </p:nvSpPr>
        <p:spPr/>
        <p:txBody>
          <a:bodyPr/>
          <a:lstStyle/>
          <a:p>
            <a:pPr>
              <a:defRPr/>
            </a:pPr>
            <a:fld id="{08887AD2-1F9D-4652-A6DF-059072C0E246}" type="slidenum">
              <a:rPr lang="en-US" smtClean="0"/>
              <a:pPr>
                <a:defRPr/>
              </a:pPr>
              <a:t>32</a:t>
            </a:fld>
            <a:endParaRPr lang="en-US" dirty="0"/>
          </a:p>
        </p:txBody>
      </p:sp>
    </p:spTree>
    <p:extLst>
      <p:ext uri="{BB962C8B-B14F-4D97-AF65-F5344CB8AC3E}">
        <p14:creationId xmlns:p14="http://schemas.microsoft.com/office/powerpoint/2010/main" val="1644095998"/>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7" descr="Z:\- Photos x\IDRA SlideShow of Kids\2014\11-fnl2.png">
            <a:extLst>
              <a:ext uri="{FF2B5EF4-FFF2-40B4-BE49-F238E27FC236}">
                <a16:creationId xmlns="" xmlns:a16="http://schemas.microsoft.com/office/drawing/2014/main" id="{C80B8C3E-FDC2-4EC9-B66E-BD724E5FD7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66" t="4119" r="11174" b="38955"/>
          <a:stretch/>
        </p:blipFill>
        <p:spPr bwMode="auto">
          <a:xfrm>
            <a:off x="7554913" y="169863"/>
            <a:ext cx="1589087" cy="183673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4" name="Picture 23" descr="Z:\- Photos x\IDRA SlideShow of Kids\2014\19-fnl.png">
            <a:extLst>
              <a:ext uri="{FF2B5EF4-FFF2-40B4-BE49-F238E27FC236}">
                <a16:creationId xmlns="" xmlns:a16="http://schemas.microsoft.com/office/drawing/2014/main" id="{9ADEA1FD-A04A-40A0-8423-57248A8EAC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147"/>
          <a:stretch/>
        </p:blipFill>
        <p:spPr bwMode="auto">
          <a:xfrm>
            <a:off x="1219200" y="169863"/>
            <a:ext cx="1679575" cy="183673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5" name="Text Box 4">
            <a:extLst>
              <a:ext uri="{FF2B5EF4-FFF2-40B4-BE49-F238E27FC236}">
                <a16:creationId xmlns="" xmlns:a16="http://schemas.microsoft.com/office/drawing/2014/main" id="{E07D91EF-A085-43BB-9EE2-A9789F51D27A}"/>
              </a:ext>
            </a:extLst>
          </p:cNvPr>
          <p:cNvSpPr txBox="1">
            <a:spLocks noChangeArrowheads="1"/>
          </p:cNvSpPr>
          <p:nvPr/>
        </p:nvSpPr>
        <p:spPr bwMode="auto">
          <a:xfrm>
            <a:off x="1160463" y="2455863"/>
            <a:ext cx="7526337" cy="292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lnSpc>
                <a:spcPct val="80000"/>
              </a:lnSpc>
              <a:spcBef>
                <a:spcPct val="20000"/>
              </a:spcBef>
              <a:spcAft>
                <a:spcPts val="0"/>
              </a:spcAft>
              <a:defRPr/>
            </a:pPr>
            <a:r>
              <a:rPr lang="en-US" b="1" dirty="0">
                <a:solidFill>
                  <a:schemeClr val="accent6"/>
                </a:solidFill>
                <a:latin typeface="+mj-lt"/>
                <a:cs typeface="Arial" panose="020B0604020202020204" pitchFamily="34" charset="0"/>
              </a:rPr>
              <a:t>Intercultural Development Research Association </a:t>
            </a:r>
            <a:endParaRPr lang="en-US" sz="2000" b="1" dirty="0">
              <a:solidFill>
                <a:schemeClr val="accent6"/>
              </a:solidFill>
              <a:latin typeface="+mj-lt"/>
              <a:cs typeface="Arial" panose="020B0604020202020204" pitchFamily="34" charset="0"/>
            </a:endParaRPr>
          </a:p>
          <a:p>
            <a:pPr fontAlgn="auto">
              <a:lnSpc>
                <a:spcPct val="80000"/>
              </a:lnSpc>
              <a:spcBef>
                <a:spcPct val="20000"/>
              </a:spcBef>
              <a:spcAft>
                <a:spcPts val="0"/>
              </a:spcAft>
              <a:defRPr/>
            </a:pPr>
            <a:r>
              <a:rPr lang="en-US" sz="1400" dirty="0">
                <a:latin typeface="+mj-lt"/>
                <a:cs typeface="Arial" panose="020B0604020202020204" pitchFamily="34" charset="0"/>
              </a:rPr>
              <a:t>Dr. </a:t>
            </a:r>
            <a:r>
              <a:rPr lang="en-US" sz="1400" dirty="0" err="1">
                <a:latin typeface="+mj-lt"/>
                <a:cs typeface="Arial" panose="020B0604020202020204" pitchFamily="34" charset="0"/>
              </a:rPr>
              <a:t>María</a:t>
            </a:r>
            <a:r>
              <a:rPr lang="en-US" sz="1400" dirty="0">
                <a:latin typeface="+mj-lt"/>
                <a:cs typeface="Arial" panose="020B0604020202020204" pitchFamily="34" charset="0"/>
              </a:rPr>
              <a:t> “Cuca” Robledo Montecel, President &amp; CEO</a:t>
            </a:r>
          </a:p>
          <a:p>
            <a:pPr fontAlgn="auto">
              <a:lnSpc>
                <a:spcPct val="80000"/>
              </a:lnSpc>
              <a:spcBef>
                <a:spcPct val="20000"/>
              </a:spcBef>
              <a:spcAft>
                <a:spcPts val="0"/>
              </a:spcAft>
              <a:defRPr/>
            </a:pPr>
            <a:r>
              <a:rPr lang="en-US" sz="1400" dirty="0">
                <a:latin typeface="+mj-lt"/>
                <a:cs typeface="Arial" panose="020B0604020202020204" pitchFamily="34" charset="0"/>
              </a:rPr>
              <a:t>5815 Callaghan Road, Suite 101</a:t>
            </a:r>
          </a:p>
          <a:p>
            <a:pPr fontAlgn="auto">
              <a:lnSpc>
                <a:spcPct val="80000"/>
              </a:lnSpc>
              <a:spcBef>
                <a:spcPct val="20000"/>
              </a:spcBef>
              <a:spcAft>
                <a:spcPts val="0"/>
              </a:spcAft>
              <a:defRPr/>
            </a:pPr>
            <a:r>
              <a:rPr lang="en-US" sz="1400" dirty="0">
                <a:latin typeface="+mj-lt"/>
                <a:cs typeface="Arial" panose="020B0604020202020204" pitchFamily="34" charset="0"/>
              </a:rPr>
              <a:t>San Antonio, Texas 78228</a:t>
            </a:r>
          </a:p>
          <a:p>
            <a:pPr fontAlgn="auto">
              <a:lnSpc>
                <a:spcPct val="80000"/>
              </a:lnSpc>
              <a:spcBef>
                <a:spcPct val="20000"/>
              </a:spcBef>
              <a:spcAft>
                <a:spcPts val="0"/>
              </a:spcAft>
              <a:defRPr/>
            </a:pPr>
            <a:endParaRPr lang="en-US" sz="1400" dirty="0">
              <a:latin typeface="+mj-lt"/>
              <a:cs typeface="Arial" panose="020B0604020202020204" pitchFamily="34" charset="0"/>
            </a:endParaRPr>
          </a:p>
          <a:p>
            <a:pPr fontAlgn="auto">
              <a:lnSpc>
                <a:spcPct val="80000"/>
              </a:lnSpc>
              <a:spcBef>
                <a:spcPct val="20000"/>
              </a:spcBef>
              <a:spcAft>
                <a:spcPts val="0"/>
              </a:spcAft>
              <a:defRPr/>
            </a:pPr>
            <a:r>
              <a:rPr lang="en-US" sz="1400" dirty="0">
                <a:latin typeface="+mj-lt"/>
                <a:cs typeface="Arial" panose="020B0604020202020204" pitchFamily="34" charset="0"/>
              </a:rPr>
              <a:t>210-444-1710 • contact@idra.org</a:t>
            </a:r>
          </a:p>
          <a:p>
            <a:pPr fontAlgn="auto">
              <a:lnSpc>
                <a:spcPct val="80000"/>
              </a:lnSpc>
              <a:spcBef>
                <a:spcPct val="20000"/>
              </a:spcBef>
              <a:spcAft>
                <a:spcPts val="0"/>
              </a:spcAft>
              <a:defRPr/>
            </a:pPr>
            <a:endParaRPr lang="en-US" sz="1100" b="1" dirty="0">
              <a:latin typeface="+mj-lt"/>
              <a:cs typeface="Arial" panose="020B0604020202020204" pitchFamily="34" charset="0"/>
            </a:endParaRPr>
          </a:p>
          <a:p>
            <a:pPr fontAlgn="auto">
              <a:lnSpc>
                <a:spcPct val="80000"/>
              </a:lnSpc>
              <a:spcBef>
                <a:spcPct val="20000"/>
              </a:spcBef>
              <a:spcAft>
                <a:spcPts val="0"/>
              </a:spcAft>
              <a:defRPr/>
            </a:pPr>
            <a:r>
              <a:rPr lang="en-US" sz="2000" b="1" dirty="0">
                <a:solidFill>
                  <a:schemeClr val="accent6"/>
                </a:solidFill>
                <a:effectLst>
                  <a:outerShdw blurRad="38100" dist="38100" dir="2700000" algn="tl">
                    <a:srgbClr val="000000">
                      <a:alpha val="43137"/>
                    </a:srgbClr>
                  </a:outerShdw>
                </a:effectLst>
                <a:latin typeface="+mj-lt"/>
                <a:cs typeface="Arial" panose="020B0604020202020204" pitchFamily="34" charset="0"/>
              </a:rPr>
              <a:t>www.</a:t>
            </a:r>
            <a:r>
              <a:rPr lang="en-US" sz="2800" b="1" dirty="0">
                <a:solidFill>
                  <a:schemeClr val="accent6"/>
                </a:solidFill>
                <a:effectLst>
                  <a:outerShdw blurRad="38100" dist="38100" dir="2700000" algn="tl">
                    <a:srgbClr val="000000">
                      <a:alpha val="43137"/>
                    </a:srgbClr>
                  </a:outerShdw>
                </a:effectLst>
                <a:latin typeface="+mj-lt"/>
                <a:cs typeface="Arial" panose="020B0604020202020204" pitchFamily="34" charset="0"/>
              </a:rPr>
              <a:t>idra</a:t>
            </a:r>
            <a:r>
              <a:rPr lang="en-US" sz="2000" b="1" dirty="0">
                <a:solidFill>
                  <a:schemeClr val="accent6"/>
                </a:solidFill>
                <a:effectLst>
                  <a:outerShdw blurRad="38100" dist="38100" dir="2700000" algn="tl">
                    <a:srgbClr val="000000">
                      <a:alpha val="43137"/>
                    </a:srgbClr>
                  </a:outerShdw>
                </a:effectLst>
                <a:latin typeface="+mj-lt"/>
                <a:cs typeface="Arial" panose="020B0604020202020204" pitchFamily="34" charset="0"/>
              </a:rPr>
              <a:t>.org</a:t>
            </a:r>
          </a:p>
          <a:p>
            <a:pPr fontAlgn="auto">
              <a:lnSpc>
                <a:spcPct val="80000"/>
              </a:lnSpc>
              <a:spcBef>
                <a:spcPct val="20000"/>
              </a:spcBef>
              <a:spcAft>
                <a:spcPts val="0"/>
              </a:spcAft>
              <a:defRPr/>
            </a:pPr>
            <a:r>
              <a:rPr lang="en-US" sz="1400" dirty="0">
                <a:latin typeface="+mj-lt"/>
                <a:cs typeface="Arial" panose="020B0604020202020204" pitchFamily="34" charset="0"/>
              </a:rPr>
              <a:t> </a:t>
            </a:r>
          </a:p>
          <a:p>
            <a:pPr fontAlgn="auto">
              <a:lnSpc>
                <a:spcPct val="80000"/>
              </a:lnSpc>
              <a:spcBef>
                <a:spcPct val="20000"/>
              </a:spcBef>
              <a:spcAft>
                <a:spcPts val="0"/>
              </a:spcAft>
              <a:defRPr/>
            </a:pPr>
            <a:r>
              <a:rPr lang="en-US" b="1" i="1" dirty="0">
                <a:solidFill>
                  <a:schemeClr val="tx2"/>
                </a:solidFill>
                <a:latin typeface="+mj-lt"/>
                <a:cs typeface="Arial" panose="020B0604020202020204" pitchFamily="34" charset="0"/>
              </a:rPr>
              <a:t>Achieving equal educational opportunity for every child through strong public schools that prepare all students to access and succeed in college</a:t>
            </a:r>
            <a:endParaRPr lang="en-US" sz="2800" b="1" i="1" dirty="0">
              <a:solidFill>
                <a:schemeClr val="tx2"/>
              </a:solidFill>
              <a:latin typeface="+mj-lt"/>
              <a:cs typeface="Arial" panose="020B0604020202020204" pitchFamily="34" charset="0"/>
            </a:endParaRPr>
          </a:p>
        </p:txBody>
      </p:sp>
      <p:pic>
        <p:nvPicPr>
          <p:cNvPr id="26" name="Picture 25">
            <a:hlinkClick r:id="rId4"/>
            <a:extLst>
              <a:ext uri="{FF2B5EF4-FFF2-40B4-BE49-F238E27FC236}">
                <a16:creationId xmlns="" xmlns:a16="http://schemas.microsoft.com/office/drawing/2014/main" id="{B6CF9E32-48CA-417C-A4D0-0AFF1C939B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77988" y="5473700"/>
            <a:ext cx="306387" cy="304800"/>
          </a:xfrm>
          <a:prstGeom prst="rect">
            <a:avLst/>
          </a:prstGeom>
          <a:ln>
            <a:noFill/>
          </a:ln>
          <a:effectLst>
            <a:outerShdw blurRad="292100" dist="139700" dir="2700000" algn="tl" rotWithShape="0">
              <a:srgbClr val="333333">
                <a:alpha val="65000"/>
              </a:srgbClr>
            </a:outerShdw>
          </a:effectLst>
        </p:spPr>
      </p:pic>
      <p:pic>
        <p:nvPicPr>
          <p:cNvPr id="27" name="Picture 26">
            <a:hlinkClick r:id="rId6"/>
            <a:extLst>
              <a:ext uri="{FF2B5EF4-FFF2-40B4-BE49-F238E27FC236}">
                <a16:creationId xmlns="" xmlns:a16="http://schemas.microsoft.com/office/drawing/2014/main" id="{D6778F51-161A-438D-8132-582D678B0B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47775" y="5480050"/>
            <a:ext cx="300038" cy="298450"/>
          </a:xfrm>
          <a:prstGeom prst="rect">
            <a:avLst/>
          </a:prstGeom>
          <a:ln>
            <a:noFill/>
          </a:ln>
          <a:effectLst>
            <a:outerShdw blurRad="292100" dist="139700" dir="2700000" algn="tl" rotWithShape="0">
              <a:srgbClr val="333333">
                <a:alpha val="65000"/>
              </a:srgbClr>
            </a:outerShdw>
          </a:effectLst>
        </p:spPr>
      </p:pic>
      <p:pic>
        <p:nvPicPr>
          <p:cNvPr id="28" name="Picture 27">
            <a:hlinkClick r:id="rId8"/>
            <a:extLst>
              <a:ext uri="{FF2B5EF4-FFF2-40B4-BE49-F238E27FC236}">
                <a16:creationId xmlns="" xmlns:a16="http://schemas.microsoft.com/office/drawing/2014/main" id="{C69FB4B0-D5F6-47A4-B020-1B7379B7836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60588" y="5472113"/>
            <a:ext cx="307975" cy="312737"/>
          </a:xfrm>
          <a:prstGeom prst="rect">
            <a:avLst/>
          </a:prstGeom>
          <a:ln>
            <a:noFill/>
          </a:ln>
          <a:effectLst>
            <a:outerShdw blurRad="292100" dist="139700" dir="2700000" algn="tl" rotWithShape="0">
              <a:srgbClr val="333333">
                <a:alpha val="65000"/>
              </a:srgbClr>
            </a:outerShdw>
          </a:effectLst>
        </p:spPr>
      </p:pic>
      <p:pic>
        <p:nvPicPr>
          <p:cNvPr id="29" name="Picture 28">
            <a:hlinkClick r:id="rId10"/>
            <a:extLst>
              <a:ext uri="{FF2B5EF4-FFF2-40B4-BE49-F238E27FC236}">
                <a16:creationId xmlns="" xmlns:a16="http://schemas.microsoft.com/office/drawing/2014/main" id="{B7C4E224-7BEE-4614-99E6-A48A3968779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44888" y="5454650"/>
            <a:ext cx="295275" cy="295275"/>
          </a:xfrm>
          <a:prstGeom prst="rect">
            <a:avLst/>
          </a:prstGeom>
          <a:ln>
            <a:noFill/>
          </a:ln>
          <a:effectLst>
            <a:outerShdw blurRad="292100" dist="139700" dir="2700000" algn="tl" rotWithShape="0">
              <a:srgbClr val="333333">
                <a:alpha val="65000"/>
              </a:srgbClr>
            </a:outerShdw>
          </a:effectLst>
        </p:spPr>
      </p:pic>
      <p:pic>
        <p:nvPicPr>
          <p:cNvPr id="30" name="Picture 29">
            <a:extLst>
              <a:ext uri="{FF2B5EF4-FFF2-40B4-BE49-F238E27FC236}">
                <a16:creationId xmlns="" xmlns:a16="http://schemas.microsoft.com/office/drawing/2014/main" id="{2B586A82-390C-4B45-8BF2-8EA3A27A39BD}"/>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687"/>
          <a:stretch/>
        </p:blipFill>
        <p:spPr>
          <a:xfrm>
            <a:off x="2617788" y="5453063"/>
            <a:ext cx="325437" cy="322262"/>
          </a:xfrm>
          <a:prstGeom prst="rect">
            <a:avLst/>
          </a:prstGeom>
          <a:ln>
            <a:noFill/>
          </a:ln>
          <a:effectLst>
            <a:outerShdw blurRad="292100" dist="139700" dir="2700000" algn="tl" rotWithShape="0">
              <a:srgbClr val="333333">
                <a:alpha val="65000"/>
              </a:srgbClr>
            </a:outerShdw>
          </a:effectLst>
        </p:spPr>
      </p:pic>
      <p:pic>
        <p:nvPicPr>
          <p:cNvPr id="31" name="Picture 30">
            <a:extLst>
              <a:ext uri="{FF2B5EF4-FFF2-40B4-BE49-F238E27FC236}">
                <a16:creationId xmlns="" xmlns:a16="http://schemas.microsoft.com/office/drawing/2014/main" id="{538D17A9-E572-4EFA-9B0F-26926EA1BFC3}"/>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6680" r="5534" b="4304"/>
          <a:stretch/>
        </p:blipFill>
        <p:spPr>
          <a:xfrm>
            <a:off x="3079750" y="5462588"/>
            <a:ext cx="306388" cy="298450"/>
          </a:xfrm>
          <a:prstGeom prst="rect">
            <a:avLst/>
          </a:prstGeom>
          <a:ln>
            <a:noFill/>
          </a:ln>
          <a:effectLst>
            <a:outerShdw blurRad="292100" dist="139700" dir="2700000" algn="tl" rotWithShape="0">
              <a:srgbClr val="333333">
                <a:alpha val="65000"/>
              </a:srgbClr>
            </a:outerShdw>
          </a:effectLst>
        </p:spPr>
      </p:pic>
      <p:pic>
        <p:nvPicPr>
          <p:cNvPr id="32" name="Picture 3" descr="Z:\- Photos x\IDRA SlideShow of Kids\2014\8-fnl2.png">
            <a:extLst>
              <a:ext uri="{FF2B5EF4-FFF2-40B4-BE49-F238E27FC236}">
                <a16:creationId xmlns="" xmlns:a16="http://schemas.microsoft.com/office/drawing/2014/main" id="{3F139B21-BD50-4782-8E03-A39303DBF05F}"/>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8986" t="5570" r="-1" b="18952"/>
          <a:stretch/>
        </p:blipFill>
        <p:spPr bwMode="auto">
          <a:xfrm>
            <a:off x="2898775" y="169863"/>
            <a:ext cx="1581150" cy="18224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 xmlns:a16="http://schemas.microsoft.com/office/drawing/2014/main" id="{E6EFFE85-A83C-46F6-A2E4-57B32F8C108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175" y="180975"/>
            <a:ext cx="1303338" cy="1825625"/>
          </a:xfrm>
          <a:prstGeom prst="rect">
            <a:avLst/>
          </a:prstGeom>
          <a:ln>
            <a:noFill/>
          </a:ln>
          <a:effectLst>
            <a:outerShdw blurRad="190500" algn="tl" rotWithShape="0">
              <a:srgbClr val="000000">
                <a:alpha val="70000"/>
              </a:srgbClr>
            </a:outerShdw>
          </a:effectLst>
        </p:spPr>
      </p:pic>
      <p:pic>
        <p:nvPicPr>
          <p:cNvPr id="34" name="Picture 4" descr="Z:\- Photos x\IDRA SlideShow of Kids\2014\21-fnl.png">
            <a:extLst>
              <a:ext uri="{FF2B5EF4-FFF2-40B4-BE49-F238E27FC236}">
                <a16:creationId xmlns="" xmlns:a16="http://schemas.microsoft.com/office/drawing/2014/main" id="{0AE50F7F-B56D-4269-B0A8-A51061D150A7}"/>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t="5093" b="9424"/>
          <a:stretch/>
        </p:blipFill>
        <p:spPr bwMode="auto">
          <a:xfrm>
            <a:off x="4464050" y="169863"/>
            <a:ext cx="1677988" cy="18224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5" name="Picture 5" descr="Z:\- Photos x\IDRA SlideShow of Kids\2014\14-fnl.png">
            <a:extLst>
              <a:ext uri="{FF2B5EF4-FFF2-40B4-BE49-F238E27FC236}">
                <a16:creationId xmlns="" xmlns:a16="http://schemas.microsoft.com/office/drawing/2014/main" id="{A9E397B0-D6F5-4C45-8903-FB0CA2B3EE2C}"/>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t="6267" r="2933" b="18309"/>
          <a:stretch/>
        </p:blipFill>
        <p:spPr bwMode="auto">
          <a:xfrm>
            <a:off x="5948363" y="169863"/>
            <a:ext cx="1770062" cy="18224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6" name="Picture 35">
            <a:extLst>
              <a:ext uri="{FF2B5EF4-FFF2-40B4-BE49-F238E27FC236}">
                <a16:creationId xmlns="" xmlns:a16="http://schemas.microsoft.com/office/drawing/2014/main" id="{CD16F048-7BB7-46A5-BB8D-C49238B0B72E}"/>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20967" t="20241" r="22557" b="22577"/>
          <a:stretch/>
        </p:blipFill>
        <p:spPr>
          <a:xfrm>
            <a:off x="3989388" y="5454650"/>
            <a:ext cx="293687" cy="296863"/>
          </a:xfrm>
          <a:prstGeom prst="rect">
            <a:avLst/>
          </a:prstGeom>
          <a:ln>
            <a:noFill/>
          </a:ln>
          <a:effectLst>
            <a:outerShdw blurRad="292100" dist="139700" dir="2700000" algn="tl" rotWithShape="0">
              <a:srgbClr val="333333">
                <a:alpha val="65000"/>
              </a:srgbClr>
            </a:outerShdw>
          </a:effectLst>
        </p:spPr>
      </p:pic>
      <p:sp>
        <p:nvSpPr>
          <p:cNvPr id="37" name="TextBox 36">
            <a:hlinkClick r:id="rId19"/>
            <a:extLst>
              <a:ext uri="{FF2B5EF4-FFF2-40B4-BE49-F238E27FC236}">
                <a16:creationId xmlns="" xmlns:a16="http://schemas.microsoft.com/office/drawing/2014/main" id="{8E27BE3C-C994-4897-8D27-71A1CDE596B9}"/>
              </a:ext>
            </a:extLst>
          </p:cNvPr>
          <p:cNvSpPr txBox="1"/>
          <p:nvPr/>
        </p:nvSpPr>
        <p:spPr>
          <a:xfrm>
            <a:off x="6705600" y="5289550"/>
            <a:ext cx="1377950" cy="919163"/>
          </a:xfrm>
          <a:prstGeom prst="round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eaLnBrk="1" fontAlgn="auto" hangingPunct="1">
              <a:spcBef>
                <a:spcPts val="0"/>
              </a:spcBef>
              <a:spcAft>
                <a:spcPts val="0"/>
              </a:spcAft>
              <a:defRPr/>
            </a:pPr>
            <a:r>
              <a:rPr lang="en-US" sz="1600" b="1" dirty="0">
                <a:solidFill>
                  <a:schemeClr val="bg1"/>
                </a:solidFill>
              </a:rPr>
              <a:t>Sign up for IDRA email news. </a:t>
            </a:r>
          </a:p>
        </p:txBody>
      </p:sp>
    </p:spTree>
    <p:extLst>
      <p:ext uri="{BB962C8B-B14F-4D97-AF65-F5344CB8AC3E}">
        <p14:creationId xmlns:p14="http://schemas.microsoft.com/office/powerpoint/2010/main" val="138148202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1819275"/>
            <a:ext cx="3581400" cy="4493538"/>
          </a:xfrm>
          <a:prstGeom prst="rect">
            <a:avLst/>
          </a:prstGeom>
          <a:noFill/>
        </p:spPr>
        <p:txBody>
          <a:bodyPr wrap="square" rtlCol="0">
            <a:spAutoFit/>
          </a:bodyPr>
          <a:lstStyle/>
          <a:p>
            <a:pPr>
              <a:spcAft>
                <a:spcPts val="1200"/>
              </a:spcAft>
            </a:pPr>
            <a:r>
              <a:rPr lang="en-US" sz="1600" dirty="0"/>
              <a:t>In the summer of 2013, the Texas Legislature changed the graduation requirements for Texas students.</a:t>
            </a:r>
          </a:p>
          <a:p>
            <a:pPr>
              <a:spcAft>
                <a:spcPts val="1200"/>
              </a:spcAft>
            </a:pPr>
            <a:r>
              <a:rPr lang="en-US" sz="1600" dirty="0"/>
              <a:t>Schools are encouraged to put students in different paths toward graduation – some college bound and some bound for labor. </a:t>
            </a:r>
          </a:p>
          <a:p>
            <a:pPr>
              <a:spcAft>
                <a:spcPts val="1200"/>
              </a:spcAft>
            </a:pPr>
            <a:r>
              <a:rPr lang="es-ES" sz="1600" i="1" dirty="0">
                <a:solidFill>
                  <a:schemeClr val="accent5">
                    <a:lumMod val="75000"/>
                  </a:schemeClr>
                </a:solidFill>
              </a:rPr>
              <a:t>La Legislatura de Texas cambió los requisitos de graduación para los estudiantes de Texas en 2013.</a:t>
            </a:r>
          </a:p>
          <a:p>
            <a:pPr>
              <a:spcAft>
                <a:spcPts val="1200"/>
              </a:spcAft>
            </a:pPr>
            <a:r>
              <a:rPr lang="es-ES" sz="1600" i="1" dirty="0">
                <a:solidFill>
                  <a:schemeClr val="accent5">
                    <a:lumMod val="75000"/>
                  </a:schemeClr>
                </a:solidFill>
              </a:rPr>
              <a:t>Se está promoviendo poner a los estudiantes en uno de dos planes de graduación diferentes – Uno Preparará a nuestros niños para la universidad a el otro sólo para entrar al campo laboral.</a:t>
            </a:r>
          </a:p>
        </p:txBody>
      </p:sp>
      <p:sp>
        <p:nvSpPr>
          <p:cNvPr id="5" name="Title 1"/>
          <p:cNvSpPr>
            <a:spLocks noGrp="1"/>
          </p:cNvSpPr>
          <p:nvPr>
            <p:ph type="title"/>
          </p:nvPr>
        </p:nvSpPr>
        <p:spPr>
          <a:xfrm>
            <a:off x="1155936" y="621115"/>
            <a:ext cx="7620000" cy="381000"/>
          </a:xfrm>
        </p:spPr>
        <p:txBody>
          <a:bodyPr bIns="457200" anchor="t">
            <a:noAutofit/>
          </a:bodyPr>
          <a:lstStyle/>
          <a:p>
            <a:pPr algn="l">
              <a:spcBef>
                <a:spcPts val="0"/>
              </a:spcBef>
              <a:spcAft>
                <a:spcPts val="1200"/>
              </a:spcAft>
            </a:pPr>
            <a:r>
              <a:rPr lang="en-US" sz="2000" b="1" dirty="0">
                <a:solidFill>
                  <a:schemeClr val="bg2">
                    <a:lumMod val="25000"/>
                  </a:schemeClr>
                </a:solidFill>
              </a:rPr>
              <a:t>Some Diploma Plans Will Not Prepare Students for College</a:t>
            </a:r>
            <a:endParaRPr lang="en-US" sz="1800" b="1" dirty="0">
              <a:solidFill>
                <a:schemeClr val="accent3">
                  <a:lumMod val="50000"/>
                </a:schemeClr>
              </a:solidFill>
            </a:endParaRPr>
          </a:p>
        </p:txBody>
      </p:sp>
      <p:sp>
        <p:nvSpPr>
          <p:cNvPr id="7" name="Title 1"/>
          <p:cNvSpPr txBox="1">
            <a:spLocks/>
          </p:cNvSpPr>
          <p:nvPr/>
        </p:nvSpPr>
        <p:spPr>
          <a:xfrm>
            <a:off x="1181336" y="907923"/>
            <a:ext cx="7424569" cy="911352"/>
          </a:xfrm>
          <a:prstGeom prst="rect">
            <a:avLst/>
          </a:prstGeom>
        </p:spPr>
        <p:txBody>
          <a:bodyPr bIns="457200" anchor="t">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fontAlgn="auto">
              <a:spcBef>
                <a:spcPts val="0"/>
              </a:spcBef>
              <a:spcAft>
                <a:spcPts val="1200"/>
              </a:spcAft>
            </a:pPr>
            <a:r>
              <a:rPr lang="es-ES" sz="2000" b="1" i="1" dirty="0">
                <a:solidFill>
                  <a:schemeClr val="accent3">
                    <a:lumMod val="50000"/>
                  </a:schemeClr>
                </a:solidFill>
              </a:rPr>
              <a:t>Algunos Planes del Diploma No Prepararán a Los Estudiantes Para la Universidad</a:t>
            </a:r>
            <a:endParaRPr lang="en-US" sz="2000" b="1" i="1" dirty="0">
              <a:solidFill>
                <a:schemeClr val="accent3">
                  <a:lumMod val="50000"/>
                </a:schemeClr>
              </a:solidFill>
            </a:endParaRPr>
          </a:p>
        </p:txBody>
      </p:sp>
      <p:sp>
        <p:nvSpPr>
          <p:cNvPr id="6" name="Right Arrow 5"/>
          <p:cNvSpPr/>
          <p:nvPr/>
        </p:nvSpPr>
        <p:spPr>
          <a:xfrm rot="16200000">
            <a:off x="4937333" y="3965250"/>
            <a:ext cx="2342259" cy="1212965"/>
          </a:xfrm>
          <a:custGeom>
            <a:avLst/>
            <a:gdLst>
              <a:gd name="connsiteX0" fmla="*/ 0 w 1752600"/>
              <a:gd name="connsiteY0" fmla="*/ 247650 h 990600"/>
              <a:gd name="connsiteX1" fmla="*/ 1257300 w 1752600"/>
              <a:gd name="connsiteY1" fmla="*/ 247650 h 990600"/>
              <a:gd name="connsiteX2" fmla="*/ 1257300 w 1752600"/>
              <a:gd name="connsiteY2" fmla="*/ 0 h 990600"/>
              <a:gd name="connsiteX3" fmla="*/ 1752600 w 1752600"/>
              <a:gd name="connsiteY3" fmla="*/ 495300 h 990600"/>
              <a:gd name="connsiteX4" fmla="*/ 1257300 w 1752600"/>
              <a:gd name="connsiteY4" fmla="*/ 990600 h 990600"/>
              <a:gd name="connsiteX5" fmla="*/ 1257300 w 1752600"/>
              <a:gd name="connsiteY5" fmla="*/ 742950 h 990600"/>
              <a:gd name="connsiteX6" fmla="*/ 0 w 1752600"/>
              <a:gd name="connsiteY6" fmla="*/ 742950 h 990600"/>
              <a:gd name="connsiteX7" fmla="*/ 0 w 1752600"/>
              <a:gd name="connsiteY7" fmla="*/ 247650 h 990600"/>
              <a:gd name="connsiteX0" fmla="*/ 0 w 1906424"/>
              <a:gd name="connsiteY0" fmla="*/ 247650 h 990600"/>
              <a:gd name="connsiteX1" fmla="*/ 1257300 w 1906424"/>
              <a:gd name="connsiteY1" fmla="*/ 247650 h 990600"/>
              <a:gd name="connsiteX2" fmla="*/ 1257300 w 1906424"/>
              <a:gd name="connsiteY2" fmla="*/ 0 h 990600"/>
              <a:gd name="connsiteX3" fmla="*/ 1906424 w 1906424"/>
              <a:gd name="connsiteY3" fmla="*/ 290201 h 990600"/>
              <a:gd name="connsiteX4" fmla="*/ 1257300 w 1906424"/>
              <a:gd name="connsiteY4" fmla="*/ 990600 h 990600"/>
              <a:gd name="connsiteX5" fmla="*/ 1257300 w 1906424"/>
              <a:gd name="connsiteY5" fmla="*/ 742950 h 990600"/>
              <a:gd name="connsiteX6" fmla="*/ 0 w 1906424"/>
              <a:gd name="connsiteY6" fmla="*/ 742950 h 990600"/>
              <a:gd name="connsiteX7" fmla="*/ 0 w 1906424"/>
              <a:gd name="connsiteY7" fmla="*/ 247650 h 990600"/>
              <a:gd name="connsiteX0" fmla="*/ 264919 w 2171343"/>
              <a:gd name="connsiteY0" fmla="*/ 247650 h 1204423"/>
              <a:gd name="connsiteX1" fmla="*/ 1522219 w 2171343"/>
              <a:gd name="connsiteY1" fmla="*/ 247650 h 1204423"/>
              <a:gd name="connsiteX2" fmla="*/ 1522219 w 2171343"/>
              <a:gd name="connsiteY2" fmla="*/ 0 h 1204423"/>
              <a:gd name="connsiteX3" fmla="*/ 2171343 w 2171343"/>
              <a:gd name="connsiteY3" fmla="*/ 290201 h 1204423"/>
              <a:gd name="connsiteX4" fmla="*/ 1522219 w 2171343"/>
              <a:gd name="connsiteY4" fmla="*/ 990600 h 1204423"/>
              <a:gd name="connsiteX5" fmla="*/ 1522219 w 2171343"/>
              <a:gd name="connsiteY5" fmla="*/ 742950 h 1204423"/>
              <a:gd name="connsiteX6" fmla="*/ 0 w 2171343"/>
              <a:gd name="connsiteY6" fmla="*/ 1204423 h 1204423"/>
              <a:gd name="connsiteX7" fmla="*/ 264919 w 2171343"/>
              <a:gd name="connsiteY7" fmla="*/ 247650 h 1204423"/>
              <a:gd name="connsiteX0" fmla="*/ 0 w 2410626"/>
              <a:gd name="connsiteY0" fmla="*/ 743306 h 1204423"/>
              <a:gd name="connsiteX1" fmla="*/ 1761502 w 2410626"/>
              <a:gd name="connsiteY1" fmla="*/ 247650 h 1204423"/>
              <a:gd name="connsiteX2" fmla="*/ 1761502 w 2410626"/>
              <a:gd name="connsiteY2" fmla="*/ 0 h 1204423"/>
              <a:gd name="connsiteX3" fmla="*/ 2410626 w 2410626"/>
              <a:gd name="connsiteY3" fmla="*/ 290201 h 1204423"/>
              <a:gd name="connsiteX4" fmla="*/ 1761502 w 2410626"/>
              <a:gd name="connsiteY4" fmla="*/ 990600 h 1204423"/>
              <a:gd name="connsiteX5" fmla="*/ 1761502 w 2410626"/>
              <a:gd name="connsiteY5" fmla="*/ 742950 h 1204423"/>
              <a:gd name="connsiteX6" fmla="*/ 239283 w 2410626"/>
              <a:gd name="connsiteY6" fmla="*/ 1204423 h 1204423"/>
              <a:gd name="connsiteX7" fmla="*/ 0 w 2410626"/>
              <a:gd name="connsiteY7" fmla="*/ 743306 h 1204423"/>
              <a:gd name="connsiteX0" fmla="*/ 0 w 2282439"/>
              <a:gd name="connsiteY0" fmla="*/ 794581 h 1204423"/>
              <a:gd name="connsiteX1" fmla="*/ 1633315 w 2282439"/>
              <a:gd name="connsiteY1" fmla="*/ 247650 h 1204423"/>
              <a:gd name="connsiteX2" fmla="*/ 1633315 w 2282439"/>
              <a:gd name="connsiteY2" fmla="*/ 0 h 1204423"/>
              <a:gd name="connsiteX3" fmla="*/ 2282439 w 2282439"/>
              <a:gd name="connsiteY3" fmla="*/ 290201 h 1204423"/>
              <a:gd name="connsiteX4" fmla="*/ 1633315 w 2282439"/>
              <a:gd name="connsiteY4" fmla="*/ 990600 h 1204423"/>
              <a:gd name="connsiteX5" fmla="*/ 1633315 w 2282439"/>
              <a:gd name="connsiteY5" fmla="*/ 742950 h 1204423"/>
              <a:gd name="connsiteX6" fmla="*/ 111096 w 2282439"/>
              <a:gd name="connsiteY6" fmla="*/ 1204423 h 1204423"/>
              <a:gd name="connsiteX7" fmla="*/ 0 w 2282439"/>
              <a:gd name="connsiteY7" fmla="*/ 794581 h 1204423"/>
              <a:gd name="connsiteX0" fmla="*/ 0 w 2282439"/>
              <a:gd name="connsiteY0" fmla="*/ 794581 h 1204423"/>
              <a:gd name="connsiteX1" fmla="*/ 1633315 w 2282439"/>
              <a:gd name="connsiteY1" fmla="*/ 247650 h 1204423"/>
              <a:gd name="connsiteX2" fmla="*/ 1633315 w 2282439"/>
              <a:gd name="connsiteY2" fmla="*/ 0 h 1204423"/>
              <a:gd name="connsiteX3" fmla="*/ 2282439 w 2282439"/>
              <a:gd name="connsiteY3" fmla="*/ 290201 h 1204423"/>
              <a:gd name="connsiteX4" fmla="*/ 1633315 w 2282439"/>
              <a:gd name="connsiteY4" fmla="*/ 990600 h 1204423"/>
              <a:gd name="connsiteX5" fmla="*/ 1633315 w 2282439"/>
              <a:gd name="connsiteY5" fmla="*/ 742950 h 1204423"/>
              <a:gd name="connsiteX6" fmla="*/ 111096 w 2282439"/>
              <a:gd name="connsiteY6" fmla="*/ 1204423 h 1204423"/>
              <a:gd name="connsiteX7" fmla="*/ 0 w 2282439"/>
              <a:gd name="connsiteY7" fmla="*/ 794581 h 1204423"/>
              <a:gd name="connsiteX0" fmla="*/ 0 w 2282439"/>
              <a:gd name="connsiteY0" fmla="*/ 794581 h 1204423"/>
              <a:gd name="connsiteX1" fmla="*/ 1633315 w 2282439"/>
              <a:gd name="connsiteY1" fmla="*/ 247650 h 1204423"/>
              <a:gd name="connsiteX2" fmla="*/ 1633315 w 2282439"/>
              <a:gd name="connsiteY2" fmla="*/ 0 h 1204423"/>
              <a:gd name="connsiteX3" fmla="*/ 2282439 w 2282439"/>
              <a:gd name="connsiteY3" fmla="*/ 290201 h 1204423"/>
              <a:gd name="connsiteX4" fmla="*/ 1633315 w 2282439"/>
              <a:gd name="connsiteY4" fmla="*/ 990600 h 1204423"/>
              <a:gd name="connsiteX5" fmla="*/ 1633315 w 2282439"/>
              <a:gd name="connsiteY5" fmla="*/ 742950 h 1204423"/>
              <a:gd name="connsiteX6" fmla="*/ 608889 w 2282439"/>
              <a:gd name="connsiteY6" fmla="*/ 897308 h 1204423"/>
              <a:gd name="connsiteX7" fmla="*/ 111096 w 2282439"/>
              <a:gd name="connsiteY7" fmla="*/ 1204423 h 1204423"/>
              <a:gd name="connsiteX8" fmla="*/ 0 w 2282439"/>
              <a:gd name="connsiteY8" fmla="*/ 794581 h 1204423"/>
              <a:gd name="connsiteX0" fmla="*/ 0 w 2265347"/>
              <a:gd name="connsiteY0" fmla="*/ 743306 h 1204423"/>
              <a:gd name="connsiteX1" fmla="*/ 1616223 w 2265347"/>
              <a:gd name="connsiteY1" fmla="*/ 247650 h 1204423"/>
              <a:gd name="connsiteX2" fmla="*/ 1616223 w 2265347"/>
              <a:gd name="connsiteY2" fmla="*/ 0 h 1204423"/>
              <a:gd name="connsiteX3" fmla="*/ 2265347 w 2265347"/>
              <a:gd name="connsiteY3" fmla="*/ 290201 h 1204423"/>
              <a:gd name="connsiteX4" fmla="*/ 1616223 w 2265347"/>
              <a:gd name="connsiteY4" fmla="*/ 990600 h 1204423"/>
              <a:gd name="connsiteX5" fmla="*/ 1616223 w 2265347"/>
              <a:gd name="connsiteY5" fmla="*/ 742950 h 1204423"/>
              <a:gd name="connsiteX6" fmla="*/ 591797 w 2265347"/>
              <a:gd name="connsiteY6" fmla="*/ 897308 h 1204423"/>
              <a:gd name="connsiteX7" fmla="*/ 94004 w 2265347"/>
              <a:gd name="connsiteY7" fmla="*/ 1204423 h 1204423"/>
              <a:gd name="connsiteX8" fmla="*/ 0 w 2265347"/>
              <a:gd name="connsiteY8" fmla="*/ 743306 h 1204423"/>
              <a:gd name="connsiteX0" fmla="*/ 0 w 2265347"/>
              <a:gd name="connsiteY0" fmla="*/ 743306 h 1204423"/>
              <a:gd name="connsiteX1" fmla="*/ 1616223 w 2265347"/>
              <a:gd name="connsiteY1" fmla="*/ 247650 h 1204423"/>
              <a:gd name="connsiteX2" fmla="*/ 1616223 w 2265347"/>
              <a:gd name="connsiteY2" fmla="*/ 0 h 1204423"/>
              <a:gd name="connsiteX3" fmla="*/ 2265347 w 2265347"/>
              <a:gd name="connsiteY3" fmla="*/ 290201 h 1204423"/>
              <a:gd name="connsiteX4" fmla="*/ 1616223 w 2265347"/>
              <a:gd name="connsiteY4" fmla="*/ 990600 h 1204423"/>
              <a:gd name="connsiteX5" fmla="*/ 1616223 w 2265347"/>
              <a:gd name="connsiteY5" fmla="*/ 742950 h 1204423"/>
              <a:gd name="connsiteX6" fmla="*/ 591797 w 2265347"/>
              <a:gd name="connsiteY6" fmla="*/ 897308 h 1204423"/>
              <a:gd name="connsiteX7" fmla="*/ 94004 w 2265347"/>
              <a:gd name="connsiteY7" fmla="*/ 1204423 h 1204423"/>
              <a:gd name="connsiteX8" fmla="*/ 0 w 2265347"/>
              <a:gd name="connsiteY8" fmla="*/ 743306 h 1204423"/>
              <a:gd name="connsiteX0" fmla="*/ 0 w 2265347"/>
              <a:gd name="connsiteY0" fmla="*/ 743306 h 1204423"/>
              <a:gd name="connsiteX1" fmla="*/ 1616223 w 2265347"/>
              <a:gd name="connsiteY1" fmla="*/ 247650 h 1204423"/>
              <a:gd name="connsiteX2" fmla="*/ 1616223 w 2265347"/>
              <a:gd name="connsiteY2" fmla="*/ 0 h 1204423"/>
              <a:gd name="connsiteX3" fmla="*/ 2265347 w 2265347"/>
              <a:gd name="connsiteY3" fmla="*/ 290201 h 1204423"/>
              <a:gd name="connsiteX4" fmla="*/ 1616223 w 2265347"/>
              <a:gd name="connsiteY4" fmla="*/ 990600 h 1204423"/>
              <a:gd name="connsiteX5" fmla="*/ 1616223 w 2265347"/>
              <a:gd name="connsiteY5" fmla="*/ 742950 h 1204423"/>
              <a:gd name="connsiteX6" fmla="*/ 566159 w 2265347"/>
              <a:gd name="connsiteY6" fmla="*/ 1059678 h 1204423"/>
              <a:gd name="connsiteX7" fmla="*/ 94004 w 2265347"/>
              <a:gd name="connsiteY7" fmla="*/ 1204423 h 1204423"/>
              <a:gd name="connsiteX8" fmla="*/ 0 w 2265347"/>
              <a:gd name="connsiteY8" fmla="*/ 743306 h 1204423"/>
              <a:gd name="connsiteX0" fmla="*/ 0 w 2265347"/>
              <a:gd name="connsiteY0" fmla="*/ 743306 h 1204423"/>
              <a:gd name="connsiteX1" fmla="*/ 1616223 w 2265347"/>
              <a:gd name="connsiteY1" fmla="*/ 247650 h 1204423"/>
              <a:gd name="connsiteX2" fmla="*/ 1616223 w 2265347"/>
              <a:gd name="connsiteY2" fmla="*/ 0 h 1204423"/>
              <a:gd name="connsiteX3" fmla="*/ 2265347 w 2265347"/>
              <a:gd name="connsiteY3" fmla="*/ 290201 h 1204423"/>
              <a:gd name="connsiteX4" fmla="*/ 1616223 w 2265347"/>
              <a:gd name="connsiteY4" fmla="*/ 990600 h 1204423"/>
              <a:gd name="connsiteX5" fmla="*/ 1616223 w 2265347"/>
              <a:gd name="connsiteY5" fmla="*/ 742950 h 1204423"/>
              <a:gd name="connsiteX6" fmla="*/ 608888 w 2265347"/>
              <a:gd name="connsiteY6" fmla="*/ 1119498 h 1204423"/>
              <a:gd name="connsiteX7" fmla="*/ 94004 w 2265347"/>
              <a:gd name="connsiteY7" fmla="*/ 1204423 h 1204423"/>
              <a:gd name="connsiteX8" fmla="*/ 0 w 2265347"/>
              <a:gd name="connsiteY8" fmla="*/ 743306 h 1204423"/>
              <a:gd name="connsiteX0" fmla="*/ 0 w 2265347"/>
              <a:gd name="connsiteY0" fmla="*/ 743306 h 1204423"/>
              <a:gd name="connsiteX1" fmla="*/ 1616223 w 2265347"/>
              <a:gd name="connsiteY1" fmla="*/ 247650 h 1204423"/>
              <a:gd name="connsiteX2" fmla="*/ 1616223 w 2265347"/>
              <a:gd name="connsiteY2" fmla="*/ 0 h 1204423"/>
              <a:gd name="connsiteX3" fmla="*/ 2265347 w 2265347"/>
              <a:gd name="connsiteY3" fmla="*/ 290201 h 1204423"/>
              <a:gd name="connsiteX4" fmla="*/ 1616223 w 2265347"/>
              <a:gd name="connsiteY4" fmla="*/ 990600 h 1204423"/>
              <a:gd name="connsiteX5" fmla="*/ 1616223 w 2265347"/>
              <a:gd name="connsiteY5" fmla="*/ 742950 h 1204423"/>
              <a:gd name="connsiteX6" fmla="*/ 608888 w 2265347"/>
              <a:gd name="connsiteY6" fmla="*/ 1119498 h 1204423"/>
              <a:gd name="connsiteX7" fmla="*/ 94004 w 2265347"/>
              <a:gd name="connsiteY7" fmla="*/ 1204423 h 1204423"/>
              <a:gd name="connsiteX8" fmla="*/ 0 w 2265347"/>
              <a:gd name="connsiteY8" fmla="*/ 743306 h 1204423"/>
              <a:gd name="connsiteX0" fmla="*/ 0 w 2265347"/>
              <a:gd name="connsiteY0" fmla="*/ 751851 h 1212968"/>
              <a:gd name="connsiteX1" fmla="*/ 1616223 w 2265347"/>
              <a:gd name="connsiteY1" fmla="*/ 256195 h 1212968"/>
              <a:gd name="connsiteX2" fmla="*/ 1479490 w 2265347"/>
              <a:gd name="connsiteY2" fmla="*/ 0 h 1212968"/>
              <a:gd name="connsiteX3" fmla="*/ 2265347 w 2265347"/>
              <a:gd name="connsiteY3" fmla="*/ 298746 h 1212968"/>
              <a:gd name="connsiteX4" fmla="*/ 1616223 w 2265347"/>
              <a:gd name="connsiteY4" fmla="*/ 999145 h 1212968"/>
              <a:gd name="connsiteX5" fmla="*/ 1616223 w 2265347"/>
              <a:gd name="connsiteY5" fmla="*/ 751495 h 1212968"/>
              <a:gd name="connsiteX6" fmla="*/ 608888 w 2265347"/>
              <a:gd name="connsiteY6" fmla="*/ 1128043 h 1212968"/>
              <a:gd name="connsiteX7" fmla="*/ 94004 w 2265347"/>
              <a:gd name="connsiteY7" fmla="*/ 1212968 h 1212968"/>
              <a:gd name="connsiteX8" fmla="*/ 0 w 2265347"/>
              <a:gd name="connsiteY8" fmla="*/ 751851 h 1212968"/>
              <a:gd name="connsiteX0" fmla="*/ 0 w 2316622"/>
              <a:gd name="connsiteY0" fmla="*/ 751851 h 1212968"/>
              <a:gd name="connsiteX1" fmla="*/ 1616223 w 2316622"/>
              <a:gd name="connsiteY1" fmla="*/ 256195 h 1212968"/>
              <a:gd name="connsiteX2" fmla="*/ 1479490 w 2316622"/>
              <a:gd name="connsiteY2" fmla="*/ 0 h 1212968"/>
              <a:gd name="connsiteX3" fmla="*/ 2316622 w 2316622"/>
              <a:gd name="connsiteY3" fmla="*/ 264566 h 1212968"/>
              <a:gd name="connsiteX4" fmla="*/ 1616223 w 2316622"/>
              <a:gd name="connsiteY4" fmla="*/ 999145 h 1212968"/>
              <a:gd name="connsiteX5" fmla="*/ 1616223 w 2316622"/>
              <a:gd name="connsiteY5" fmla="*/ 751495 h 1212968"/>
              <a:gd name="connsiteX6" fmla="*/ 608888 w 2316622"/>
              <a:gd name="connsiteY6" fmla="*/ 1128043 h 1212968"/>
              <a:gd name="connsiteX7" fmla="*/ 94004 w 2316622"/>
              <a:gd name="connsiteY7" fmla="*/ 1212968 h 1212968"/>
              <a:gd name="connsiteX8" fmla="*/ 0 w 2316622"/>
              <a:gd name="connsiteY8" fmla="*/ 751851 h 1212968"/>
              <a:gd name="connsiteX0" fmla="*/ 0 w 2316622"/>
              <a:gd name="connsiteY0" fmla="*/ 751851 h 1212968"/>
              <a:gd name="connsiteX1" fmla="*/ 1616223 w 2316622"/>
              <a:gd name="connsiteY1" fmla="*/ 256195 h 1212968"/>
              <a:gd name="connsiteX2" fmla="*/ 1479490 w 2316622"/>
              <a:gd name="connsiteY2" fmla="*/ 0 h 1212968"/>
              <a:gd name="connsiteX3" fmla="*/ 2316622 w 2316622"/>
              <a:gd name="connsiteY3" fmla="*/ 264566 h 1212968"/>
              <a:gd name="connsiteX4" fmla="*/ 1616223 w 2316622"/>
              <a:gd name="connsiteY4" fmla="*/ 999145 h 1212968"/>
              <a:gd name="connsiteX5" fmla="*/ 1684590 w 2316622"/>
              <a:gd name="connsiteY5" fmla="*/ 614762 h 1212968"/>
              <a:gd name="connsiteX6" fmla="*/ 608888 w 2316622"/>
              <a:gd name="connsiteY6" fmla="*/ 1128043 h 1212968"/>
              <a:gd name="connsiteX7" fmla="*/ 94004 w 2316622"/>
              <a:gd name="connsiteY7" fmla="*/ 1212968 h 1212968"/>
              <a:gd name="connsiteX8" fmla="*/ 0 w 2316622"/>
              <a:gd name="connsiteY8" fmla="*/ 751851 h 1212968"/>
              <a:gd name="connsiteX0" fmla="*/ 0 w 2316622"/>
              <a:gd name="connsiteY0" fmla="*/ 751851 h 1212968"/>
              <a:gd name="connsiteX1" fmla="*/ 1616223 w 2316622"/>
              <a:gd name="connsiteY1" fmla="*/ 256195 h 1212968"/>
              <a:gd name="connsiteX2" fmla="*/ 1479490 w 2316622"/>
              <a:gd name="connsiteY2" fmla="*/ 0 h 1212968"/>
              <a:gd name="connsiteX3" fmla="*/ 2316622 w 2316622"/>
              <a:gd name="connsiteY3" fmla="*/ 264566 h 1212968"/>
              <a:gd name="connsiteX4" fmla="*/ 1616223 w 2316622"/>
              <a:gd name="connsiteY4" fmla="*/ 999145 h 1212968"/>
              <a:gd name="connsiteX5" fmla="*/ 1684590 w 2316622"/>
              <a:gd name="connsiteY5" fmla="*/ 614762 h 1212968"/>
              <a:gd name="connsiteX6" fmla="*/ 625979 w 2316622"/>
              <a:gd name="connsiteY6" fmla="*/ 1093860 h 1212968"/>
              <a:gd name="connsiteX7" fmla="*/ 94004 w 2316622"/>
              <a:gd name="connsiteY7" fmla="*/ 1212968 h 1212968"/>
              <a:gd name="connsiteX8" fmla="*/ 0 w 2316622"/>
              <a:gd name="connsiteY8" fmla="*/ 751851 h 1212968"/>
              <a:gd name="connsiteX0" fmla="*/ 25637 w 2342259"/>
              <a:gd name="connsiteY0" fmla="*/ 751851 h 1212968"/>
              <a:gd name="connsiteX1" fmla="*/ 1641860 w 2342259"/>
              <a:gd name="connsiteY1" fmla="*/ 256195 h 1212968"/>
              <a:gd name="connsiteX2" fmla="*/ 1505127 w 2342259"/>
              <a:gd name="connsiteY2" fmla="*/ 0 h 1212968"/>
              <a:gd name="connsiteX3" fmla="*/ 2342259 w 2342259"/>
              <a:gd name="connsiteY3" fmla="*/ 264566 h 1212968"/>
              <a:gd name="connsiteX4" fmla="*/ 1641860 w 2342259"/>
              <a:gd name="connsiteY4" fmla="*/ 999145 h 1212968"/>
              <a:gd name="connsiteX5" fmla="*/ 1710227 w 2342259"/>
              <a:gd name="connsiteY5" fmla="*/ 614762 h 1212968"/>
              <a:gd name="connsiteX6" fmla="*/ 651616 w 2342259"/>
              <a:gd name="connsiteY6" fmla="*/ 1093860 h 1212968"/>
              <a:gd name="connsiteX7" fmla="*/ 0 w 2342259"/>
              <a:gd name="connsiteY7" fmla="*/ 1212968 h 1212968"/>
              <a:gd name="connsiteX8" fmla="*/ 25637 w 2342259"/>
              <a:gd name="connsiteY8" fmla="*/ 751851 h 1212968"/>
              <a:gd name="connsiteX0" fmla="*/ 25637 w 2342259"/>
              <a:gd name="connsiteY0" fmla="*/ 751851 h 1212968"/>
              <a:gd name="connsiteX1" fmla="*/ 1641860 w 2342259"/>
              <a:gd name="connsiteY1" fmla="*/ 256195 h 1212968"/>
              <a:gd name="connsiteX2" fmla="*/ 1505127 w 2342259"/>
              <a:gd name="connsiteY2" fmla="*/ 0 h 1212968"/>
              <a:gd name="connsiteX3" fmla="*/ 2342259 w 2342259"/>
              <a:gd name="connsiteY3" fmla="*/ 264566 h 1212968"/>
              <a:gd name="connsiteX4" fmla="*/ 1727317 w 2342259"/>
              <a:gd name="connsiteY4" fmla="*/ 862415 h 1212968"/>
              <a:gd name="connsiteX5" fmla="*/ 1710227 w 2342259"/>
              <a:gd name="connsiteY5" fmla="*/ 614762 h 1212968"/>
              <a:gd name="connsiteX6" fmla="*/ 651616 w 2342259"/>
              <a:gd name="connsiteY6" fmla="*/ 1093860 h 1212968"/>
              <a:gd name="connsiteX7" fmla="*/ 0 w 2342259"/>
              <a:gd name="connsiteY7" fmla="*/ 1212968 h 1212968"/>
              <a:gd name="connsiteX8" fmla="*/ 25637 w 2342259"/>
              <a:gd name="connsiteY8" fmla="*/ 751851 h 1212968"/>
              <a:gd name="connsiteX0" fmla="*/ 25637 w 2342259"/>
              <a:gd name="connsiteY0" fmla="*/ 751851 h 1212968"/>
              <a:gd name="connsiteX1" fmla="*/ 1641860 w 2342259"/>
              <a:gd name="connsiteY1" fmla="*/ 256195 h 1212968"/>
              <a:gd name="connsiteX2" fmla="*/ 1581061 w 2342259"/>
              <a:gd name="connsiteY2" fmla="*/ 104068 h 1212968"/>
              <a:gd name="connsiteX3" fmla="*/ 1505127 w 2342259"/>
              <a:gd name="connsiteY3" fmla="*/ 0 h 1212968"/>
              <a:gd name="connsiteX4" fmla="*/ 2342259 w 2342259"/>
              <a:gd name="connsiteY4" fmla="*/ 264566 h 1212968"/>
              <a:gd name="connsiteX5" fmla="*/ 1727317 w 2342259"/>
              <a:gd name="connsiteY5" fmla="*/ 862415 h 1212968"/>
              <a:gd name="connsiteX6" fmla="*/ 1710227 w 2342259"/>
              <a:gd name="connsiteY6" fmla="*/ 614762 h 1212968"/>
              <a:gd name="connsiteX7" fmla="*/ 651616 w 2342259"/>
              <a:gd name="connsiteY7" fmla="*/ 1093860 h 1212968"/>
              <a:gd name="connsiteX8" fmla="*/ 0 w 2342259"/>
              <a:gd name="connsiteY8" fmla="*/ 1212968 h 1212968"/>
              <a:gd name="connsiteX9" fmla="*/ 25637 w 2342259"/>
              <a:gd name="connsiteY9" fmla="*/ 751851 h 1212968"/>
              <a:gd name="connsiteX0" fmla="*/ 25637 w 2342259"/>
              <a:gd name="connsiteY0" fmla="*/ 751848 h 1212965"/>
              <a:gd name="connsiteX1" fmla="*/ 1641860 w 2342259"/>
              <a:gd name="connsiteY1" fmla="*/ 256192 h 1212965"/>
              <a:gd name="connsiteX2" fmla="*/ 1581061 w 2342259"/>
              <a:gd name="connsiteY2" fmla="*/ 104065 h 1212965"/>
              <a:gd name="connsiteX3" fmla="*/ 1530765 w 2342259"/>
              <a:gd name="connsiteY3" fmla="*/ 0 h 1212965"/>
              <a:gd name="connsiteX4" fmla="*/ 2342259 w 2342259"/>
              <a:gd name="connsiteY4" fmla="*/ 264563 h 1212965"/>
              <a:gd name="connsiteX5" fmla="*/ 1727317 w 2342259"/>
              <a:gd name="connsiteY5" fmla="*/ 862412 h 1212965"/>
              <a:gd name="connsiteX6" fmla="*/ 1710227 w 2342259"/>
              <a:gd name="connsiteY6" fmla="*/ 614759 h 1212965"/>
              <a:gd name="connsiteX7" fmla="*/ 651616 w 2342259"/>
              <a:gd name="connsiteY7" fmla="*/ 1093857 h 1212965"/>
              <a:gd name="connsiteX8" fmla="*/ 0 w 2342259"/>
              <a:gd name="connsiteY8" fmla="*/ 1212965 h 1212965"/>
              <a:gd name="connsiteX9" fmla="*/ 25637 w 2342259"/>
              <a:gd name="connsiteY9" fmla="*/ 751848 h 1212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259" h="1212965">
                <a:moveTo>
                  <a:pt x="25637" y="751848"/>
                </a:moveTo>
                <a:cubicBezTo>
                  <a:pt x="689717" y="808819"/>
                  <a:pt x="1097422" y="438502"/>
                  <a:pt x="1641860" y="256192"/>
                </a:cubicBezTo>
                <a:cubicBezTo>
                  <a:pt x="1601654" y="185542"/>
                  <a:pt x="1621267" y="174715"/>
                  <a:pt x="1581061" y="104065"/>
                </a:cubicBezTo>
                <a:lnTo>
                  <a:pt x="1530765" y="0"/>
                </a:lnTo>
                <a:lnTo>
                  <a:pt x="2342259" y="264563"/>
                </a:lnTo>
                <a:lnTo>
                  <a:pt x="1727317" y="862412"/>
                </a:lnTo>
                <a:lnTo>
                  <a:pt x="1710227" y="614759"/>
                </a:lnTo>
                <a:cubicBezTo>
                  <a:pt x="1408632" y="700395"/>
                  <a:pt x="1371955" y="914217"/>
                  <a:pt x="651616" y="1093857"/>
                </a:cubicBezTo>
                <a:lnTo>
                  <a:pt x="0" y="1212965"/>
                </a:lnTo>
                <a:lnTo>
                  <a:pt x="25637" y="751848"/>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5"/>
          <p:cNvSpPr/>
          <p:nvPr/>
        </p:nvSpPr>
        <p:spPr>
          <a:xfrm rot="5400000" flipH="1">
            <a:off x="5680640" y="3973617"/>
            <a:ext cx="2359350" cy="1179138"/>
          </a:xfrm>
          <a:custGeom>
            <a:avLst/>
            <a:gdLst>
              <a:gd name="connsiteX0" fmla="*/ 0 w 1752600"/>
              <a:gd name="connsiteY0" fmla="*/ 247650 h 990600"/>
              <a:gd name="connsiteX1" fmla="*/ 1257300 w 1752600"/>
              <a:gd name="connsiteY1" fmla="*/ 247650 h 990600"/>
              <a:gd name="connsiteX2" fmla="*/ 1257300 w 1752600"/>
              <a:gd name="connsiteY2" fmla="*/ 0 h 990600"/>
              <a:gd name="connsiteX3" fmla="*/ 1752600 w 1752600"/>
              <a:gd name="connsiteY3" fmla="*/ 495300 h 990600"/>
              <a:gd name="connsiteX4" fmla="*/ 1257300 w 1752600"/>
              <a:gd name="connsiteY4" fmla="*/ 990600 h 990600"/>
              <a:gd name="connsiteX5" fmla="*/ 1257300 w 1752600"/>
              <a:gd name="connsiteY5" fmla="*/ 742950 h 990600"/>
              <a:gd name="connsiteX6" fmla="*/ 0 w 1752600"/>
              <a:gd name="connsiteY6" fmla="*/ 742950 h 990600"/>
              <a:gd name="connsiteX7" fmla="*/ 0 w 1752600"/>
              <a:gd name="connsiteY7" fmla="*/ 247650 h 990600"/>
              <a:gd name="connsiteX0" fmla="*/ 0 w 1906424"/>
              <a:gd name="connsiteY0" fmla="*/ 247650 h 990600"/>
              <a:gd name="connsiteX1" fmla="*/ 1257300 w 1906424"/>
              <a:gd name="connsiteY1" fmla="*/ 247650 h 990600"/>
              <a:gd name="connsiteX2" fmla="*/ 1257300 w 1906424"/>
              <a:gd name="connsiteY2" fmla="*/ 0 h 990600"/>
              <a:gd name="connsiteX3" fmla="*/ 1906424 w 1906424"/>
              <a:gd name="connsiteY3" fmla="*/ 290201 h 990600"/>
              <a:gd name="connsiteX4" fmla="*/ 1257300 w 1906424"/>
              <a:gd name="connsiteY4" fmla="*/ 990600 h 990600"/>
              <a:gd name="connsiteX5" fmla="*/ 1257300 w 1906424"/>
              <a:gd name="connsiteY5" fmla="*/ 742950 h 990600"/>
              <a:gd name="connsiteX6" fmla="*/ 0 w 1906424"/>
              <a:gd name="connsiteY6" fmla="*/ 742950 h 990600"/>
              <a:gd name="connsiteX7" fmla="*/ 0 w 1906424"/>
              <a:gd name="connsiteY7" fmla="*/ 247650 h 990600"/>
              <a:gd name="connsiteX0" fmla="*/ 264919 w 2171343"/>
              <a:gd name="connsiteY0" fmla="*/ 247650 h 1204423"/>
              <a:gd name="connsiteX1" fmla="*/ 1522219 w 2171343"/>
              <a:gd name="connsiteY1" fmla="*/ 247650 h 1204423"/>
              <a:gd name="connsiteX2" fmla="*/ 1522219 w 2171343"/>
              <a:gd name="connsiteY2" fmla="*/ 0 h 1204423"/>
              <a:gd name="connsiteX3" fmla="*/ 2171343 w 2171343"/>
              <a:gd name="connsiteY3" fmla="*/ 290201 h 1204423"/>
              <a:gd name="connsiteX4" fmla="*/ 1522219 w 2171343"/>
              <a:gd name="connsiteY4" fmla="*/ 990600 h 1204423"/>
              <a:gd name="connsiteX5" fmla="*/ 1522219 w 2171343"/>
              <a:gd name="connsiteY5" fmla="*/ 742950 h 1204423"/>
              <a:gd name="connsiteX6" fmla="*/ 0 w 2171343"/>
              <a:gd name="connsiteY6" fmla="*/ 1204423 h 1204423"/>
              <a:gd name="connsiteX7" fmla="*/ 264919 w 2171343"/>
              <a:gd name="connsiteY7" fmla="*/ 247650 h 1204423"/>
              <a:gd name="connsiteX0" fmla="*/ 0 w 2410626"/>
              <a:gd name="connsiteY0" fmla="*/ 743306 h 1204423"/>
              <a:gd name="connsiteX1" fmla="*/ 1761502 w 2410626"/>
              <a:gd name="connsiteY1" fmla="*/ 247650 h 1204423"/>
              <a:gd name="connsiteX2" fmla="*/ 1761502 w 2410626"/>
              <a:gd name="connsiteY2" fmla="*/ 0 h 1204423"/>
              <a:gd name="connsiteX3" fmla="*/ 2410626 w 2410626"/>
              <a:gd name="connsiteY3" fmla="*/ 290201 h 1204423"/>
              <a:gd name="connsiteX4" fmla="*/ 1761502 w 2410626"/>
              <a:gd name="connsiteY4" fmla="*/ 990600 h 1204423"/>
              <a:gd name="connsiteX5" fmla="*/ 1761502 w 2410626"/>
              <a:gd name="connsiteY5" fmla="*/ 742950 h 1204423"/>
              <a:gd name="connsiteX6" fmla="*/ 239283 w 2410626"/>
              <a:gd name="connsiteY6" fmla="*/ 1204423 h 1204423"/>
              <a:gd name="connsiteX7" fmla="*/ 0 w 2410626"/>
              <a:gd name="connsiteY7" fmla="*/ 743306 h 1204423"/>
              <a:gd name="connsiteX0" fmla="*/ 0 w 2282439"/>
              <a:gd name="connsiteY0" fmla="*/ 794581 h 1204423"/>
              <a:gd name="connsiteX1" fmla="*/ 1633315 w 2282439"/>
              <a:gd name="connsiteY1" fmla="*/ 247650 h 1204423"/>
              <a:gd name="connsiteX2" fmla="*/ 1633315 w 2282439"/>
              <a:gd name="connsiteY2" fmla="*/ 0 h 1204423"/>
              <a:gd name="connsiteX3" fmla="*/ 2282439 w 2282439"/>
              <a:gd name="connsiteY3" fmla="*/ 290201 h 1204423"/>
              <a:gd name="connsiteX4" fmla="*/ 1633315 w 2282439"/>
              <a:gd name="connsiteY4" fmla="*/ 990600 h 1204423"/>
              <a:gd name="connsiteX5" fmla="*/ 1633315 w 2282439"/>
              <a:gd name="connsiteY5" fmla="*/ 742950 h 1204423"/>
              <a:gd name="connsiteX6" fmla="*/ 111096 w 2282439"/>
              <a:gd name="connsiteY6" fmla="*/ 1204423 h 1204423"/>
              <a:gd name="connsiteX7" fmla="*/ 0 w 2282439"/>
              <a:gd name="connsiteY7" fmla="*/ 794581 h 1204423"/>
              <a:gd name="connsiteX0" fmla="*/ 0 w 2282439"/>
              <a:gd name="connsiteY0" fmla="*/ 794581 h 1204423"/>
              <a:gd name="connsiteX1" fmla="*/ 1633315 w 2282439"/>
              <a:gd name="connsiteY1" fmla="*/ 247650 h 1204423"/>
              <a:gd name="connsiteX2" fmla="*/ 1633315 w 2282439"/>
              <a:gd name="connsiteY2" fmla="*/ 0 h 1204423"/>
              <a:gd name="connsiteX3" fmla="*/ 2282439 w 2282439"/>
              <a:gd name="connsiteY3" fmla="*/ 290201 h 1204423"/>
              <a:gd name="connsiteX4" fmla="*/ 1633315 w 2282439"/>
              <a:gd name="connsiteY4" fmla="*/ 990600 h 1204423"/>
              <a:gd name="connsiteX5" fmla="*/ 1633315 w 2282439"/>
              <a:gd name="connsiteY5" fmla="*/ 742950 h 1204423"/>
              <a:gd name="connsiteX6" fmla="*/ 111096 w 2282439"/>
              <a:gd name="connsiteY6" fmla="*/ 1204423 h 1204423"/>
              <a:gd name="connsiteX7" fmla="*/ 0 w 2282439"/>
              <a:gd name="connsiteY7" fmla="*/ 794581 h 1204423"/>
              <a:gd name="connsiteX0" fmla="*/ 0 w 2282439"/>
              <a:gd name="connsiteY0" fmla="*/ 794581 h 1204423"/>
              <a:gd name="connsiteX1" fmla="*/ 1633315 w 2282439"/>
              <a:gd name="connsiteY1" fmla="*/ 247650 h 1204423"/>
              <a:gd name="connsiteX2" fmla="*/ 1633315 w 2282439"/>
              <a:gd name="connsiteY2" fmla="*/ 0 h 1204423"/>
              <a:gd name="connsiteX3" fmla="*/ 2282439 w 2282439"/>
              <a:gd name="connsiteY3" fmla="*/ 290201 h 1204423"/>
              <a:gd name="connsiteX4" fmla="*/ 1633315 w 2282439"/>
              <a:gd name="connsiteY4" fmla="*/ 990600 h 1204423"/>
              <a:gd name="connsiteX5" fmla="*/ 1633315 w 2282439"/>
              <a:gd name="connsiteY5" fmla="*/ 742950 h 1204423"/>
              <a:gd name="connsiteX6" fmla="*/ 608889 w 2282439"/>
              <a:gd name="connsiteY6" fmla="*/ 897308 h 1204423"/>
              <a:gd name="connsiteX7" fmla="*/ 111096 w 2282439"/>
              <a:gd name="connsiteY7" fmla="*/ 1204423 h 1204423"/>
              <a:gd name="connsiteX8" fmla="*/ 0 w 2282439"/>
              <a:gd name="connsiteY8" fmla="*/ 794581 h 1204423"/>
              <a:gd name="connsiteX0" fmla="*/ 0 w 2265347"/>
              <a:gd name="connsiteY0" fmla="*/ 743306 h 1204423"/>
              <a:gd name="connsiteX1" fmla="*/ 1616223 w 2265347"/>
              <a:gd name="connsiteY1" fmla="*/ 247650 h 1204423"/>
              <a:gd name="connsiteX2" fmla="*/ 1616223 w 2265347"/>
              <a:gd name="connsiteY2" fmla="*/ 0 h 1204423"/>
              <a:gd name="connsiteX3" fmla="*/ 2265347 w 2265347"/>
              <a:gd name="connsiteY3" fmla="*/ 290201 h 1204423"/>
              <a:gd name="connsiteX4" fmla="*/ 1616223 w 2265347"/>
              <a:gd name="connsiteY4" fmla="*/ 990600 h 1204423"/>
              <a:gd name="connsiteX5" fmla="*/ 1616223 w 2265347"/>
              <a:gd name="connsiteY5" fmla="*/ 742950 h 1204423"/>
              <a:gd name="connsiteX6" fmla="*/ 591797 w 2265347"/>
              <a:gd name="connsiteY6" fmla="*/ 897308 h 1204423"/>
              <a:gd name="connsiteX7" fmla="*/ 94004 w 2265347"/>
              <a:gd name="connsiteY7" fmla="*/ 1204423 h 1204423"/>
              <a:gd name="connsiteX8" fmla="*/ 0 w 2265347"/>
              <a:gd name="connsiteY8" fmla="*/ 743306 h 1204423"/>
              <a:gd name="connsiteX0" fmla="*/ 0 w 2265347"/>
              <a:gd name="connsiteY0" fmla="*/ 743306 h 1204423"/>
              <a:gd name="connsiteX1" fmla="*/ 1616223 w 2265347"/>
              <a:gd name="connsiteY1" fmla="*/ 247650 h 1204423"/>
              <a:gd name="connsiteX2" fmla="*/ 1616223 w 2265347"/>
              <a:gd name="connsiteY2" fmla="*/ 0 h 1204423"/>
              <a:gd name="connsiteX3" fmla="*/ 2265347 w 2265347"/>
              <a:gd name="connsiteY3" fmla="*/ 290201 h 1204423"/>
              <a:gd name="connsiteX4" fmla="*/ 1616223 w 2265347"/>
              <a:gd name="connsiteY4" fmla="*/ 990600 h 1204423"/>
              <a:gd name="connsiteX5" fmla="*/ 1616223 w 2265347"/>
              <a:gd name="connsiteY5" fmla="*/ 742950 h 1204423"/>
              <a:gd name="connsiteX6" fmla="*/ 591797 w 2265347"/>
              <a:gd name="connsiteY6" fmla="*/ 897308 h 1204423"/>
              <a:gd name="connsiteX7" fmla="*/ 94004 w 2265347"/>
              <a:gd name="connsiteY7" fmla="*/ 1204423 h 1204423"/>
              <a:gd name="connsiteX8" fmla="*/ 0 w 2265347"/>
              <a:gd name="connsiteY8" fmla="*/ 743306 h 1204423"/>
              <a:gd name="connsiteX0" fmla="*/ 0 w 2265347"/>
              <a:gd name="connsiteY0" fmla="*/ 743306 h 1204423"/>
              <a:gd name="connsiteX1" fmla="*/ 1616223 w 2265347"/>
              <a:gd name="connsiteY1" fmla="*/ 247650 h 1204423"/>
              <a:gd name="connsiteX2" fmla="*/ 1616223 w 2265347"/>
              <a:gd name="connsiteY2" fmla="*/ 0 h 1204423"/>
              <a:gd name="connsiteX3" fmla="*/ 2265347 w 2265347"/>
              <a:gd name="connsiteY3" fmla="*/ 290201 h 1204423"/>
              <a:gd name="connsiteX4" fmla="*/ 1616223 w 2265347"/>
              <a:gd name="connsiteY4" fmla="*/ 990600 h 1204423"/>
              <a:gd name="connsiteX5" fmla="*/ 1616223 w 2265347"/>
              <a:gd name="connsiteY5" fmla="*/ 742950 h 1204423"/>
              <a:gd name="connsiteX6" fmla="*/ 566159 w 2265347"/>
              <a:gd name="connsiteY6" fmla="*/ 1059678 h 1204423"/>
              <a:gd name="connsiteX7" fmla="*/ 94004 w 2265347"/>
              <a:gd name="connsiteY7" fmla="*/ 1204423 h 1204423"/>
              <a:gd name="connsiteX8" fmla="*/ 0 w 2265347"/>
              <a:gd name="connsiteY8" fmla="*/ 743306 h 1204423"/>
              <a:gd name="connsiteX0" fmla="*/ 0 w 2265347"/>
              <a:gd name="connsiteY0" fmla="*/ 743306 h 1204423"/>
              <a:gd name="connsiteX1" fmla="*/ 1616223 w 2265347"/>
              <a:gd name="connsiteY1" fmla="*/ 247650 h 1204423"/>
              <a:gd name="connsiteX2" fmla="*/ 1616223 w 2265347"/>
              <a:gd name="connsiteY2" fmla="*/ 0 h 1204423"/>
              <a:gd name="connsiteX3" fmla="*/ 2265347 w 2265347"/>
              <a:gd name="connsiteY3" fmla="*/ 290201 h 1204423"/>
              <a:gd name="connsiteX4" fmla="*/ 1616223 w 2265347"/>
              <a:gd name="connsiteY4" fmla="*/ 990600 h 1204423"/>
              <a:gd name="connsiteX5" fmla="*/ 1616223 w 2265347"/>
              <a:gd name="connsiteY5" fmla="*/ 742950 h 1204423"/>
              <a:gd name="connsiteX6" fmla="*/ 608888 w 2265347"/>
              <a:gd name="connsiteY6" fmla="*/ 1119498 h 1204423"/>
              <a:gd name="connsiteX7" fmla="*/ 94004 w 2265347"/>
              <a:gd name="connsiteY7" fmla="*/ 1204423 h 1204423"/>
              <a:gd name="connsiteX8" fmla="*/ 0 w 2265347"/>
              <a:gd name="connsiteY8" fmla="*/ 743306 h 1204423"/>
              <a:gd name="connsiteX0" fmla="*/ 0 w 2265347"/>
              <a:gd name="connsiteY0" fmla="*/ 743306 h 1204423"/>
              <a:gd name="connsiteX1" fmla="*/ 1616223 w 2265347"/>
              <a:gd name="connsiteY1" fmla="*/ 247650 h 1204423"/>
              <a:gd name="connsiteX2" fmla="*/ 1616223 w 2265347"/>
              <a:gd name="connsiteY2" fmla="*/ 0 h 1204423"/>
              <a:gd name="connsiteX3" fmla="*/ 2265347 w 2265347"/>
              <a:gd name="connsiteY3" fmla="*/ 290201 h 1204423"/>
              <a:gd name="connsiteX4" fmla="*/ 1616223 w 2265347"/>
              <a:gd name="connsiteY4" fmla="*/ 990600 h 1204423"/>
              <a:gd name="connsiteX5" fmla="*/ 1616223 w 2265347"/>
              <a:gd name="connsiteY5" fmla="*/ 742950 h 1204423"/>
              <a:gd name="connsiteX6" fmla="*/ 608888 w 2265347"/>
              <a:gd name="connsiteY6" fmla="*/ 1119498 h 1204423"/>
              <a:gd name="connsiteX7" fmla="*/ 94004 w 2265347"/>
              <a:gd name="connsiteY7" fmla="*/ 1204423 h 1204423"/>
              <a:gd name="connsiteX8" fmla="*/ 0 w 2265347"/>
              <a:gd name="connsiteY8" fmla="*/ 743306 h 1204423"/>
              <a:gd name="connsiteX0" fmla="*/ 0 w 2265347"/>
              <a:gd name="connsiteY0" fmla="*/ 751851 h 1212968"/>
              <a:gd name="connsiteX1" fmla="*/ 1616223 w 2265347"/>
              <a:gd name="connsiteY1" fmla="*/ 256195 h 1212968"/>
              <a:gd name="connsiteX2" fmla="*/ 1479490 w 2265347"/>
              <a:gd name="connsiteY2" fmla="*/ 0 h 1212968"/>
              <a:gd name="connsiteX3" fmla="*/ 2265347 w 2265347"/>
              <a:gd name="connsiteY3" fmla="*/ 298746 h 1212968"/>
              <a:gd name="connsiteX4" fmla="*/ 1616223 w 2265347"/>
              <a:gd name="connsiteY4" fmla="*/ 999145 h 1212968"/>
              <a:gd name="connsiteX5" fmla="*/ 1616223 w 2265347"/>
              <a:gd name="connsiteY5" fmla="*/ 751495 h 1212968"/>
              <a:gd name="connsiteX6" fmla="*/ 608888 w 2265347"/>
              <a:gd name="connsiteY6" fmla="*/ 1128043 h 1212968"/>
              <a:gd name="connsiteX7" fmla="*/ 94004 w 2265347"/>
              <a:gd name="connsiteY7" fmla="*/ 1212968 h 1212968"/>
              <a:gd name="connsiteX8" fmla="*/ 0 w 2265347"/>
              <a:gd name="connsiteY8" fmla="*/ 751851 h 1212968"/>
              <a:gd name="connsiteX0" fmla="*/ 0 w 2316622"/>
              <a:gd name="connsiteY0" fmla="*/ 751851 h 1212968"/>
              <a:gd name="connsiteX1" fmla="*/ 1616223 w 2316622"/>
              <a:gd name="connsiteY1" fmla="*/ 256195 h 1212968"/>
              <a:gd name="connsiteX2" fmla="*/ 1479490 w 2316622"/>
              <a:gd name="connsiteY2" fmla="*/ 0 h 1212968"/>
              <a:gd name="connsiteX3" fmla="*/ 2316622 w 2316622"/>
              <a:gd name="connsiteY3" fmla="*/ 264566 h 1212968"/>
              <a:gd name="connsiteX4" fmla="*/ 1616223 w 2316622"/>
              <a:gd name="connsiteY4" fmla="*/ 999145 h 1212968"/>
              <a:gd name="connsiteX5" fmla="*/ 1616223 w 2316622"/>
              <a:gd name="connsiteY5" fmla="*/ 751495 h 1212968"/>
              <a:gd name="connsiteX6" fmla="*/ 608888 w 2316622"/>
              <a:gd name="connsiteY6" fmla="*/ 1128043 h 1212968"/>
              <a:gd name="connsiteX7" fmla="*/ 94004 w 2316622"/>
              <a:gd name="connsiteY7" fmla="*/ 1212968 h 1212968"/>
              <a:gd name="connsiteX8" fmla="*/ 0 w 2316622"/>
              <a:gd name="connsiteY8" fmla="*/ 751851 h 1212968"/>
              <a:gd name="connsiteX0" fmla="*/ 0 w 2316622"/>
              <a:gd name="connsiteY0" fmla="*/ 751851 h 1212968"/>
              <a:gd name="connsiteX1" fmla="*/ 1616223 w 2316622"/>
              <a:gd name="connsiteY1" fmla="*/ 256195 h 1212968"/>
              <a:gd name="connsiteX2" fmla="*/ 1479490 w 2316622"/>
              <a:gd name="connsiteY2" fmla="*/ 0 h 1212968"/>
              <a:gd name="connsiteX3" fmla="*/ 2316622 w 2316622"/>
              <a:gd name="connsiteY3" fmla="*/ 264566 h 1212968"/>
              <a:gd name="connsiteX4" fmla="*/ 1616223 w 2316622"/>
              <a:gd name="connsiteY4" fmla="*/ 999145 h 1212968"/>
              <a:gd name="connsiteX5" fmla="*/ 1684590 w 2316622"/>
              <a:gd name="connsiteY5" fmla="*/ 614762 h 1212968"/>
              <a:gd name="connsiteX6" fmla="*/ 608888 w 2316622"/>
              <a:gd name="connsiteY6" fmla="*/ 1128043 h 1212968"/>
              <a:gd name="connsiteX7" fmla="*/ 94004 w 2316622"/>
              <a:gd name="connsiteY7" fmla="*/ 1212968 h 1212968"/>
              <a:gd name="connsiteX8" fmla="*/ 0 w 2316622"/>
              <a:gd name="connsiteY8" fmla="*/ 751851 h 1212968"/>
              <a:gd name="connsiteX0" fmla="*/ 0 w 2316622"/>
              <a:gd name="connsiteY0" fmla="*/ 751851 h 1212968"/>
              <a:gd name="connsiteX1" fmla="*/ 1616223 w 2316622"/>
              <a:gd name="connsiteY1" fmla="*/ 256195 h 1212968"/>
              <a:gd name="connsiteX2" fmla="*/ 1479490 w 2316622"/>
              <a:gd name="connsiteY2" fmla="*/ 0 h 1212968"/>
              <a:gd name="connsiteX3" fmla="*/ 2316622 w 2316622"/>
              <a:gd name="connsiteY3" fmla="*/ 264566 h 1212968"/>
              <a:gd name="connsiteX4" fmla="*/ 1616223 w 2316622"/>
              <a:gd name="connsiteY4" fmla="*/ 999145 h 1212968"/>
              <a:gd name="connsiteX5" fmla="*/ 1684590 w 2316622"/>
              <a:gd name="connsiteY5" fmla="*/ 614762 h 1212968"/>
              <a:gd name="connsiteX6" fmla="*/ 625979 w 2316622"/>
              <a:gd name="connsiteY6" fmla="*/ 1093860 h 1212968"/>
              <a:gd name="connsiteX7" fmla="*/ 94004 w 2316622"/>
              <a:gd name="connsiteY7" fmla="*/ 1212968 h 1212968"/>
              <a:gd name="connsiteX8" fmla="*/ 0 w 2316622"/>
              <a:gd name="connsiteY8" fmla="*/ 751851 h 1212968"/>
              <a:gd name="connsiteX0" fmla="*/ 25637 w 2342259"/>
              <a:gd name="connsiteY0" fmla="*/ 751851 h 1212968"/>
              <a:gd name="connsiteX1" fmla="*/ 1641860 w 2342259"/>
              <a:gd name="connsiteY1" fmla="*/ 256195 h 1212968"/>
              <a:gd name="connsiteX2" fmla="*/ 1505127 w 2342259"/>
              <a:gd name="connsiteY2" fmla="*/ 0 h 1212968"/>
              <a:gd name="connsiteX3" fmla="*/ 2342259 w 2342259"/>
              <a:gd name="connsiteY3" fmla="*/ 264566 h 1212968"/>
              <a:gd name="connsiteX4" fmla="*/ 1641860 w 2342259"/>
              <a:gd name="connsiteY4" fmla="*/ 999145 h 1212968"/>
              <a:gd name="connsiteX5" fmla="*/ 1710227 w 2342259"/>
              <a:gd name="connsiteY5" fmla="*/ 614762 h 1212968"/>
              <a:gd name="connsiteX6" fmla="*/ 651616 w 2342259"/>
              <a:gd name="connsiteY6" fmla="*/ 1093860 h 1212968"/>
              <a:gd name="connsiteX7" fmla="*/ 0 w 2342259"/>
              <a:gd name="connsiteY7" fmla="*/ 1212968 h 1212968"/>
              <a:gd name="connsiteX8" fmla="*/ 25637 w 2342259"/>
              <a:gd name="connsiteY8" fmla="*/ 751851 h 1212968"/>
              <a:gd name="connsiteX0" fmla="*/ 25637 w 2359350"/>
              <a:gd name="connsiteY0" fmla="*/ 751851 h 1212968"/>
              <a:gd name="connsiteX1" fmla="*/ 1641860 w 2359350"/>
              <a:gd name="connsiteY1" fmla="*/ 256195 h 1212968"/>
              <a:gd name="connsiteX2" fmla="*/ 1505127 w 2359350"/>
              <a:gd name="connsiteY2" fmla="*/ 0 h 1212968"/>
              <a:gd name="connsiteX3" fmla="*/ 2359350 w 2359350"/>
              <a:gd name="connsiteY3" fmla="*/ 33830 h 1212968"/>
              <a:gd name="connsiteX4" fmla="*/ 1641860 w 2359350"/>
              <a:gd name="connsiteY4" fmla="*/ 999145 h 1212968"/>
              <a:gd name="connsiteX5" fmla="*/ 1710227 w 2359350"/>
              <a:gd name="connsiteY5" fmla="*/ 614762 h 1212968"/>
              <a:gd name="connsiteX6" fmla="*/ 651616 w 2359350"/>
              <a:gd name="connsiteY6" fmla="*/ 1093860 h 1212968"/>
              <a:gd name="connsiteX7" fmla="*/ 0 w 2359350"/>
              <a:gd name="connsiteY7" fmla="*/ 1212968 h 1212968"/>
              <a:gd name="connsiteX8" fmla="*/ 25637 w 2359350"/>
              <a:gd name="connsiteY8" fmla="*/ 751851 h 1212968"/>
              <a:gd name="connsiteX0" fmla="*/ 25637 w 2359350"/>
              <a:gd name="connsiteY0" fmla="*/ 751851 h 1212968"/>
              <a:gd name="connsiteX1" fmla="*/ 1641860 w 2359350"/>
              <a:gd name="connsiteY1" fmla="*/ 256195 h 1212968"/>
              <a:gd name="connsiteX2" fmla="*/ 1505127 w 2359350"/>
              <a:gd name="connsiteY2" fmla="*/ 0 h 1212968"/>
              <a:gd name="connsiteX3" fmla="*/ 2359350 w 2359350"/>
              <a:gd name="connsiteY3" fmla="*/ 33830 h 1212968"/>
              <a:gd name="connsiteX4" fmla="*/ 1718773 w 2359350"/>
              <a:gd name="connsiteY4" fmla="*/ 879504 h 1212968"/>
              <a:gd name="connsiteX5" fmla="*/ 1710227 w 2359350"/>
              <a:gd name="connsiteY5" fmla="*/ 614762 h 1212968"/>
              <a:gd name="connsiteX6" fmla="*/ 651616 w 2359350"/>
              <a:gd name="connsiteY6" fmla="*/ 1093860 h 1212968"/>
              <a:gd name="connsiteX7" fmla="*/ 0 w 2359350"/>
              <a:gd name="connsiteY7" fmla="*/ 1212968 h 1212968"/>
              <a:gd name="connsiteX8" fmla="*/ 25637 w 2359350"/>
              <a:gd name="connsiteY8" fmla="*/ 751851 h 1212968"/>
              <a:gd name="connsiteX0" fmla="*/ 25637 w 2359350"/>
              <a:gd name="connsiteY0" fmla="*/ 718021 h 1179138"/>
              <a:gd name="connsiteX1" fmla="*/ 1641860 w 2359350"/>
              <a:gd name="connsiteY1" fmla="*/ 222365 h 1179138"/>
              <a:gd name="connsiteX2" fmla="*/ 1556402 w 2359350"/>
              <a:gd name="connsiteY2" fmla="*/ 8899 h 1179138"/>
              <a:gd name="connsiteX3" fmla="*/ 2359350 w 2359350"/>
              <a:gd name="connsiteY3" fmla="*/ 0 h 1179138"/>
              <a:gd name="connsiteX4" fmla="*/ 1718773 w 2359350"/>
              <a:gd name="connsiteY4" fmla="*/ 845674 h 1179138"/>
              <a:gd name="connsiteX5" fmla="*/ 1710227 w 2359350"/>
              <a:gd name="connsiteY5" fmla="*/ 580932 h 1179138"/>
              <a:gd name="connsiteX6" fmla="*/ 651616 w 2359350"/>
              <a:gd name="connsiteY6" fmla="*/ 1060030 h 1179138"/>
              <a:gd name="connsiteX7" fmla="*/ 0 w 2359350"/>
              <a:gd name="connsiteY7" fmla="*/ 1179138 h 1179138"/>
              <a:gd name="connsiteX8" fmla="*/ 25637 w 2359350"/>
              <a:gd name="connsiteY8" fmla="*/ 718021 h 117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9350" h="1179138">
                <a:moveTo>
                  <a:pt x="25637" y="718021"/>
                </a:moveTo>
                <a:cubicBezTo>
                  <a:pt x="689717" y="774992"/>
                  <a:pt x="1097422" y="404675"/>
                  <a:pt x="1641860" y="222365"/>
                </a:cubicBezTo>
                <a:lnTo>
                  <a:pt x="1556402" y="8899"/>
                </a:lnTo>
                <a:lnTo>
                  <a:pt x="2359350" y="0"/>
                </a:lnTo>
                <a:lnTo>
                  <a:pt x="1718773" y="845674"/>
                </a:lnTo>
                <a:lnTo>
                  <a:pt x="1710227" y="580932"/>
                </a:lnTo>
                <a:cubicBezTo>
                  <a:pt x="1408632" y="666568"/>
                  <a:pt x="1371955" y="880390"/>
                  <a:pt x="651616" y="1060030"/>
                </a:cubicBezTo>
                <a:lnTo>
                  <a:pt x="0" y="1179138"/>
                </a:lnTo>
                <a:lnTo>
                  <a:pt x="25637" y="718021"/>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pPr>
              <a:defRPr/>
            </a:pPr>
            <a:fld id="{EF93E901-A195-4752-954D-8363B0E1838F}" type="slidenum">
              <a:rPr lang="en-US" smtClean="0"/>
              <a:pPr>
                <a:defRPr/>
              </a:pPr>
              <a:t>4</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600" y="1421806"/>
            <a:ext cx="1066800" cy="2365153"/>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381579"/>
            <a:ext cx="1698746" cy="2445608"/>
          </a:xfrm>
          <a:prstGeom prst="rect">
            <a:avLst/>
          </a:prstGeom>
        </p:spPr>
      </p:pic>
    </p:spTree>
    <p:extLst>
      <p:ext uri="{BB962C8B-B14F-4D97-AF65-F5344CB8AC3E}">
        <p14:creationId xmlns:p14="http://schemas.microsoft.com/office/powerpoint/2010/main" val="294461216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99" y="381000"/>
            <a:ext cx="7086600" cy="1293876"/>
          </a:xfrm>
        </p:spPr>
        <p:txBody>
          <a:bodyPr anchor="t">
            <a:noAutofit/>
          </a:bodyPr>
          <a:lstStyle/>
          <a:p>
            <a:pPr algn="l">
              <a:spcAft>
                <a:spcPts val="1200"/>
              </a:spcAft>
            </a:pPr>
            <a:r>
              <a:rPr lang="en-US" sz="2000" b="1" dirty="0">
                <a:solidFill>
                  <a:schemeClr val="bg2">
                    <a:lumMod val="25000"/>
                  </a:schemeClr>
                </a:solidFill>
              </a:rPr>
              <a:t>The New Graduation Plan Includes </a:t>
            </a:r>
            <a:r>
              <a:rPr lang="en-US" sz="2000" b="1" u="sng" dirty="0">
                <a:solidFill>
                  <a:schemeClr val="accent6">
                    <a:lumMod val="50000"/>
                  </a:schemeClr>
                </a:solidFill>
              </a:rPr>
              <a:t>Foundation</a:t>
            </a:r>
            <a:r>
              <a:rPr lang="en-US" sz="2000" b="1" dirty="0">
                <a:solidFill>
                  <a:schemeClr val="bg2">
                    <a:lumMod val="25000"/>
                  </a:schemeClr>
                </a:solidFill>
              </a:rPr>
              <a:t> Courses and </a:t>
            </a:r>
            <a:r>
              <a:rPr lang="en-US" sz="2000" b="1" u="sng" dirty="0">
                <a:solidFill>
                  <a:schemeClr val="accent4">
                    <a:lumMod val="75000"/>
                  </a:schemeClr>
                </a:solidFill>
              </a:rPr>
              <a:t>Endorsement</a:t>
            </a:r>
            <a:r>
              <a:rPr lang="en-US" sz="2000" b="1" dirty="0">
                <a:solidFill>
                  <a:schemeClr val="bg2">
                    <a:lumMod val="25000"/>
                  </a:schemeClr>
                </a:solidFill>
              </a:rPr>
              <a:t> Courses</a:t>
            </a:r>
            <a:endParaRPr lang="en-US" sz="2000" b="1" dirty="0">
              <a:solidFill>
                <a:schemeClr val="accent5">
                  <a:lumMod val="50000"/>
                </a:schemeClr>
              </a:solidFill>
            </a:endParaRPr>
          </a:p>
        </p:txBody>
      </p:sp>
      <p:sp>
        <p:nvSpPr>
          <p:cNvPr id="4" name="TextBox 3"/>
          <p:cNvSpPr txBox="1"/>
          <p:nvPr/>
        </p:nvSpPr>
        <p:spPr>
          <a:xfrm>
            <a:off x="3616811" y="2286000"/>
            <a:ext cx="2707789" cy="892552"/>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lgn="ctr">
              <a:defRPr/>
            </a:pPr>
            <a:r>
              <a:rPr lang="en-US" sz="2000" b="1" dirty="0">
                <a:solidFill>
                  <a:schemeClr val="bg1"/>
                </a:solidFill>
                <a:latin typeface="+mj-lt"/>
              </a:rPr>
              <a:t>Foundation </a:t>
            </a:r>
            <a:r>
              <a:rPr lang="en-US" sz="1400" b="1" dirty="0">
                <a:solidFill>
                  <a:schemeClr val="bg1"/>
                </a:solidFill>
                <a:latin typeface="+mj-lt"/>
              </a:rPr>
              <a:t>= 22 credits</a:t>
            </a:r>
          </a:p>
          <a:p>
            <a:pPr algn="ctr">
              <a:defRPr/>
            </a:pPr>
            <a:r>
              <a:rPr lang="en-US" b="1" i="1" dirty="0">
                <a:solidFill>
                  <a:schemeClr val="accent5">
                    <a:lumMod val="20000"/>
                    <a:lumOff val="80000"/>
                  </a:schemeClr>
                </a:solidFill>
                <a:latin typeface="+mj-lt"/>
              </a:rPr>
              <a:t>Básico Fundamental </a:t>
            </a:r>
            <a:r>
              <a:rPr lang="en-US" sz="1400" b="1" i="1" dirty="0">
                <a:solidFill>
                  <a:schemeClr val="accent5">
                    <a:lumMod val="20000"/>
                    <a:lumOff val="80000"/>
                  </a:schemeClr>
                </a:solidFill>
                <a:latin typeface="+mj-lt"/>
              </a:rPr>
              <a:t>=   22 créditos</a:t>
            </a:r>
          </a:p>
        </p:txBody>
      </p:sp>
      <p:sp>
        <p:nvSpPr>
          <p:cNvPr id="5" name="TextBox 4"/>
          <p:cNvSpPr txBox="1"/>
          <p:nvPr/>
        </p:nvSpPr>
        <p:spPr>
          <a:xfrm>
            <a:off x="3616811" y="3810000"/>
            <a:ext cx="2707789" cy="677108"/>
          </a:xfrm>
          <a:prstGeom prst="rect">
            <a:avLst/>
          </a:prstGeom>
          <a:ln>
            <a:noFill/>
          </a:ln>
        </p:spPr>
        <p:style>
          <a:lnRef idx="1">
            <a:schemeClr val="accent4"/>
          </a:lnRef>
          <a:fillRef idx="2">
            <a:schemeClr val="accent4"/>
          </a:fillRef>
          <a:effectRef idx="1">
            <a:schemeClr val="accent4"/>
          </a:effectRef>
          <a:fontRef idx="minor">
            <a:schemeClr val="dk1"/>
          </a:fontRef>
        </p:style>
        <p:txBody>
          <a:bodyPr wrap="square" lIns="0" rIns="0">
            <a:spAutoFit/>
          </a:bodyPr>
          <a:lstStyle/>
          <a:p>
            <a:pPr algn="ctr">
              <a:defRPr/>
            </a:pPr>
            <a:r>
              <a:rPr lang="en-US" sz="2000" b="1" dirty="0">
                <a:solidFill>
                  <a:schemeClr val="tx1"/>
                </a:solidFill>
                <a:latin typeface="+mj-lt"/>
              </a:rPr>
              <a:t>Endorsements </a:t>
            </a:r>
            <a:r>
              <a:rPr lang="en-US" sz="1400" b="1" dirty="0">
                <a:solidFill>
                  <a:schemeClr val="tx1"/>
                </a:solidFill>
                <a:latin typeface="+mj-lt"/>
              </a:rPr>
              <a:t>= 4 credits</a:t>
            </a:r>
          </a:p>
          <a:p>
            <a:pPr algn="ctr">
              <a:defRPr/>
            </a:pPr>
            <a:r>
              <a:rPr lang="en-US" b="1" i="1" dirty="0">
                <a:solidFill>
                  <a:schemeClr val="tx1"/>
                </a:solidFill>
                <a:latin typeface="+mj-lt"/>
              </a:rPr>
              <a:t>Especialidades </a:t>
            </a:r>
            <a:r>
              <a:rPr lang="en-US" sz="1400" b="1" i="1" dirty="0">
                <a:solidFill>
                  <a:schemeClr val="tx1"/>
                </a:solidFill>
                <a:latin typeface="+mj-lt"/>
              </a:rPr>
              <a:t>= 4 créditos</a:t>
            </a:r>
          </a:p>
        </p:txBody>
      </p:sp>
      <p:sp>
        <p:nvSpPr>
          <p:cNvPr id="6" name="Cross 5"/>
          <p:cNvSpPr/>
          <p:nvPr/>
        </p:nvSpPr>
        <p:spPr>
          <a:xfrm>
            <a:off x="4732244" y="3302000"/>
            <a:ext cx="517711" cy="457200"/>
          </a:xfrm>
          <a:prstGeom prst="plu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7" name="TextBox 6"/>
          <p:cNvSpPr txBox="1"/>
          <p:nvPr/>
        </p:nvSpPr>
        <p:spPr>
          <a:xfrm>
            <a:off x="1143001" y="2032000"/>
            <a:ext cx="2362199" cy="4278094"/>
          </a:xfrm>
          <a:prstGeom prst="rect">
            <a:avLst/>
          </a:prstGeom>
          <a:noFill/>
        </p:spPr>
        <p:txBody>
          <a:bodyPr wrap="square" rtlCol="0">
            <a:spAutoFit/>
          </a:bodyPr>
          <a:lstStyle/>
          <a:p>
            <a:pPr>
              <a:spcAft>
                <a:spcPts val="1200"/>
              </a:spcAft>
            </a:pPr>
            <a:r>
              <a:rPr lang="en-US" sz="1400" dirty="0"/>
              <a:t>The new graduation plan is a combination of 22 “foundation” classes and four “endorsement” classes. </a:t>
            </a:r>
          </a:p>
          <a:p>
            <a:pPr>
              <a:spcAft>
                <a:spcPts val="1200"/>
              </a:spcAft>
            </a:pPr>
            <a:r>
              <a:rPr lang="en-US" sz="1400" dirty="0"/>
              <a:t>It began in the fall of the 2014-15 school year for ninth graders and all new high school students after that.</a:t>
            </a:r>
          </a:p>
          <a:p>
            <a:r>
              <a:rPr lang="en-US" sz="1400" dirty="0"/>
              <a:t>Schools must make sure every ninth grade student indicates in writing the endorsement they select. Students can change to another endorsement at any time.</a:t>
            </a:r>
          </a:p>
          <a:p>
            <a:pPr>
              <a:spcAft>
                <a:spcPts val="1200"/>
              </a:spcAft>
            </a:pPr>
            <a:endParaRPr lang="en-US" sz="1400" dirty="0"/>
          </a:p>
        </p:txBody>
      </p:sp>
      <p:sp>
        <p:nvSpPr>
          <p:cNvPr id="8" name="Title 1"/>
          <p:cNvSpPr txBox="1">
            <a:spLocks/>
          </p:cNvSpPr>
          <p:nvPr/>
        </p:nvSpPr>
        <p:spPr>
          <a:xfrm>
            <a:off x="1143000" y="1066800"/>
            <a:ext cx="6781800" cy="838200"/>
          </a:xfrm>
          <a:prstGeom prst="rect">
            <a:avLst/>
          </a:prstGeom>
        </p:spPr>
        <p:txBody>
          <a:bodyPr anchor="t">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fontAlgn="auto">
              <a:spcAft>
                <a:spcPts val="1200"/>
              </a:spcAft>
            </a:pPr>
            <a:r>
              <a:rPr lang="es-ES" sz="2000" b="1" i="1" dirty="0">
                <a:solidFill>
                  <a:schemeClr val="accent5">
                    <a:lumMod val="50000"/>
                  </a:schemeClr>
                </a:solidFill>
              </a:rPr>
              <a:t>El Nuevo Plan de Graduación Incluye un Programa </a:t>
            </a:r>
            <a:r>
              <a:rPr lang="es-ES" sz="2000" b="1" i="1" u="sng" dirty="0">
                <a:solidFill>
                  <a:schemeClr val="accent6">
                    <a:lumMod val="50000"/>
                  </a:schemeClr>
                </a:solidFill>
              </a:rPr>
              <a:t>Básico</a:t>
            </a:r>
            <a:r>
              <a:rPr lang="es-ES" sz="2000" b="1" i="1" dirty="0">
                <a:solidFill>
                  <a:schemeClr val="accent5">
                    <a:lumMod val="50000"/>
                  </a:schemeClr>
                </a:solidFill>
              </a:rPr>
              <a:t> Fundamental y Cursos </a:t>
            </a:r>
            <a:r>
              <a:rPr lang="es-ES" sz="2000" b="1" i="1" dirty="0">
                <a:solidFill>
                  <a:schemeClr val="tx1"/>
                </a:solidFill>
              </a:rPr>
              <a:t>de </a:t>
            </a:r>
            <a:r>
              <a:rPr lang="es-ES" sz="2000" b="1" i="1" u="sng" dirty="0">
                <a:solidFill>
                  <a:schemeClr val="accent4">
                    <a:lumMod val="75000"/>
                  </a:schemeClr>
                </a:solidFill>
              </a:rPr>
              <a:t>Especialización</a:t>
            </a:r>
            <a:endParaRPr lang="en-US" sz="2000" b="1" i="1" u="sng" dirty="0">
              <a:solidFill>
                <a:schemeClr val="accent4">
                  <a:lumMod val="75000"/>
                </a:schemeClr>
              </a:solidFill>
            </a:endParaRPr>
          </a:p>
        </p:txBody>
      </p:sp>
      <p:sp>
        <p:nvSpPr>
          <p:cNvPr id="3" name="TextBox 2"/>
          <p:cNvSpPr txBox="1"/>
          <p:nvPr/>
        </p:nvSpPr>
        <p:spPr>
          <a:xfrm>
            <a:off x="6477000" y="1993949"/>
            <a:ext cx="2473811" cy="4555093"/>
          </a:xfrm>
          <a:prstGeom prst="rect">
            <a:avLst/>
          </a:prstGeom>
          <a:noFill/>
        </p:spPr>
        <p:txBody>
          <a:bodyPr wrap="square" rtlCol="0">
            <a:spAutoFit/>
          </a:bodyPr>
          <a:lstStyle/>
          <a:p>
            <a:pPr>
              <a:spcAft>
                <a:spcPts val="1200"/>
              </a:spcAft>
            </a:pPr>
            <a:r>
              <a:rPr lang="es-ES" sz="1400" i="1" dirty="0">
                <a:solidFill>
                  <a:schemeClr val="accent5">
                    <a:lumMod val="75000"/>
                  </a:schemeClr>
                </a:solidFill>
              </a:rPr>
              <a:t>El plan nuevo de graduación es una combinación de 22 clases “básicas” y 4 clases de especialidades.</a:t>
            </a:r>
          </a:p>
          <a:p>
            <a:r>
              <a:rPr lang="es-ES" sz="1400" i="1" dirty="0">
                <a:solidFill>
                  <a:schemeClr val="accent5">
                    <a:lumMod val="75000"/>
                  </a:schemeClr>
                </a:solidFill>
              </a:rPr>
              <a:t>Comenzó en el otoño del año escolar 2014-15 para los estudiantes de noveno grado y todos los nuevos estudiantes de secundaria después de </a:t>
            </a:r>
            <a:r>
              <a:rPr lang="es-ES" sz="1400" i="1" dirty="0" smtClean="0">
                <a:solidFill>
                  <a:schemeClr val="accent5">
                    <a:lumMod val="75000"/>
                  </a:schemeClr>
                </a:solidFill>
              </a:rPr>
              <a:t>eso.</a:t>
            </a:r>
          </a:p>
          <a:p>
            <a:endParaRPr lang="es-ES" sz="1400" i="1" dirty="0" smtClean="0">
              <a:solidFill>
                <a:schemeClr val="accent5">
                  <a:lumMod val="75000"/>
                </a:schemeClr>
              </a:solidFill>
            </a:endParaRPr>
          </a:p>
          <a:p>
            <a:r>
              <a:rPr lang="es-ES" sz="1400" i="1" dirty="0" smtClean="0">
                <a:solidFill>
                  <a:schemeClr val="accent5">
                    <a:lumMod val="75000"/>
                  </a:schemeClr>
                </a:solidFill>
              </a:rPr>
              <a:t>Las </a:t>
            </a:r>
            <a:r>
              <a:rPr lang="es-ES" sz="1400" i="1" dirty="0">
                <a:solidFill>
                  <a:schemeClr val="accent5">
                    <a:lumMod val="75000"/>
                  </a:schemeClr>
                </a:solidFill>
              </a:rPr>
              <a:t>escuelas deben asegurarse de que todos los estudiantes de noveno grado seleccionen por escrito un plan de especialidad. Los estudiantes pueden cambiar de especialidad en cualquier momento.</a:t>
            </a:r>
            <a:endParaRPr lang="en-US" sz="1400" i="1" dirty="0">
              <a:solidFill>
                <a:schemeClr val="accent5">
                  <a:lumMod val="75000"/>
                </a:schemeClr>
              </a:solidFill>
            </a:endParaRPr>
          </a:p>
          <a:p>
            <a:endParaRPr lang="en-US" sz="1400" i="1" dirty="0"/>
          </a:p>
        </p:txBody>
      </p:sp>
      <p:sp>
        <p:nvSpPr>
          <p:cNvPr id="9" name="Slide Number Placeholder 8"/>
          <p:cNvSpPr>
            <a:spLocks noGrp="1"/>
          </p:cNvSpPr>
          <p:nvPr>
            <p:ph type="sldNum" sz="quarter" idx="12"/>
          </p:nvPr>
        </p:nvSpPr>
        <p:spPr/>
        <p:txBody>
          <a:bodyPr/>
          <a:lstStyle/>
          <a:p>
            <a:pPr>
              <a:defRPr/>
            </a:pPr>
            <a:fld id="{EF93E901-A195-4752-954D-8363B0E1838F}" type="slidenum">
              <a:rPr lang="en-US" smtClean="0"/>
              <a:pPr>
                <a:defRPr/>
              </a:pPr>
              <a:t>5</a:t>
            </a:fld>
            <a:endParaRPr lang="en-US"/>
          </a:p>
        </p:txBody>
      </p:sp>
    </p:spTree>
    <p:extLst>
      <p:ext uri="{BB962C8B-B14F-4D97-AF65-F5344CB8AC3E}">
        <p14:creationId xmlns:p14="http://schemas.microsoft.com/office/powerpoint/2010/main" val="254367891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3886200" y="2133600"/>
            <a:ext cx="2103120" cy="822960"/>
          </a:xfrm>
          <a:prstGeom prst="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1" name="Rectangle 30"/>
          <p:cNvSpPr/>
          <p:nvPr/>
        </p:nvSpPr>
        <p:spPr>
          <a:xfrm>
            <a:off x="3895347" y="3118995"/>
            <a:ext cx="2103120" cy="822960"/>
          </a:xfrm>
          <a:prstGeom prst="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2" name="Rectangle 31"/>
          <p:cNvSpPr/>
          <p:nvPr/>
        </p:nvSpPr>
        <p:spPr>
          <a:xfrm>
            <a:off x="3905141" y="4090976"/>
            <a:ext cx="2103120" cy="822960"/>
          </a:xfrm>
          <a:prstGeom prst="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3" name="Rectangle 32"/>
          <p:cNvSpPr/>
          <p:nvPr/>
        </p:nvSpPr>
        <p:spPr>
          <a:xfrm>
            <a:off x="3886200" y="5029200"/>
            <a:ext cx="2103120" cy="822960"/>
          </a:xfrm>
          <a:prstGeom prst="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9" name="Rectangle 28"/>
          <p:cNvSpPr/>
          <p:nvPr/>
        </p:nvSpPr>
        <p:spPr>
          <a:xfrm>
            <a:off x="6443814" y="468750"/>
            <a:ext cx="2090586" cy="52290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0" name="Rectangle 29"/>
          <p:cNvSpPr/>
          <p:nvPr/>
        </p:nvSpPr>
        <p:spPr>
          <a:xfrm>
            <a:off x="6434667" y="1163108"/>
            <a:ext cx="2090586" cy="226589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7" name="Rectangle 26"/>
          <p:cNvSpPr/>
          <p:nvPr/>
        </p:nvSpPr>
        <p:spPr>
          <a:xfrm>
            <a:off x="1255864" y="1163108"/>
            <a:ext cx="2173136" cy="47053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8" name="Rectangle 27"/>
          <p:cNvSpPr/>
          <p:nvPr/>
        </p:nvSpPr>
        <p:spPr>
          <a:xfrm>
            <a:off x="1262214" y="467692"/>
            <a:ext cx="2166786" cy="52290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6" name="Rectangle 25"/>
          <p:cNvSpPr/>
          <p:nvPr/>
        </p:nvSpPr>
        <p:spPr>
          <a:xfrm>
            <a:off x="3895347" y="467692"/>
            <a:ext cx="2090586" cy="522908"/>
          </a:xfrm>
          <a:prstGeom prst="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1" name="Rectangle 10"/>
          <p:cNvSpPr/>
          <p:nvPr/>
        </p:nvSpPr>
        <p:spPr>
          <a:xfrm>
            <a:off x="3886200" y="1162050"/>
            <a:ext cx="2090586" cy="822960"/>
          </a:xfrm>
          <a:prstGeom prst="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 name="TextBox 1"/>
          <p:cNvSpPr txBox="1"/>
          <p:nvPr/>
        </p:nvSpPr>
        <p:spPr>
          <a:xfrm>
            <a:off x="1270680" y="1181100"/>
            <a:ext cx="2234520" cy="4744889"/>
          </a:xfrm>
          <a:prstGeom prst="rect">
            <a:avLst/>
          </a:prstGeom>
          <a:noFill/>
        </p:spPr>
        <p:txBody>
          <a:bodyPr wrap="square" rtlCol="0">
            <a:spAutoFit/>
          </a:bodyPr>
          <a:lstStyle/>
          <a:p>
            <a:r>
              <a:rPr lang="en-US" sz="1400" b="1" dirty="0"/>
              <a:t>4 English</a:t>
            </a:r>
          </a:p>
          <a:p>
            <a:pPr marL="114300" lvl="1"/>
            <a:r>
              <a:rPr lang="en-US" sz="1100" dirty="0"/>
              <a:t>ELA I, II, III</a:t>
            </a:r>
          </a:p>
          <a:p>
            <a:pPr marL="114300" lvl="1"/>
            <a:r>
              <a:rPr lang="en-US" sz="1100" dirty="0"/>
              <a:t>Advanced English</a:t>
            </a:r>
          </a:p>
          <a:p>
            <a:pPr>
              <a:spcBef>
                <a:spcPts val="1000"/>
              </a:spcBef>
            </a:pPr>
            <a:r>
              <a:rPr lang="en-US" sz="1400" b="1" dirty="0"/>
              <a:t>3 Math</a:t>
            </a:r>
          </a:p>
          <a:p>
            <a:pPr marL="114300" lvl="1"/>
            <a:r>
              <a:rPr lang="en-US" sz="1100" dirty="0"/>
              <a:t>Algebra I, Geometry</a:t>
            </a:r>
          </a:p>
          <a:p>
            <a:pPr marL="114300" lvl="1"/>
            <a:r>
              <a:rPr lang="en-US" sz="1100" dirty="0"/>
              <a:t>Advanced Math </a:t>
            </a:r>
          </a:p>
          <a:p>
            <a:pPr>
              <a:spcBef>
                <a:spcPts val="1000"/>
              </a:spcBef>
            </a:pPr>
            <a:r>
              <a:rPr lang="en-US" sz="1400" b="1" dirty="0"/>
              <a:t>3 Social Studies</a:t>
            </a:r>
          </a:p>
          <a:p>
            <a:pPr marL="119063" lvl="2"/>
            <a:r>
              <a:rPr lang="en-US" sz="1100" dirty="0"/>
              <a:t>U.S. History, U.S. Government (½), Economics (½), world Geography or History (or combo)</a:t>
            </a:r>
          </a:p>
          <a:p>
            <a:pPr>
              <a:spcBef>
                <a:spcPts val="1000"/>
              </a:spcBef>
            </a:pPr>
            <a:r>
              <a:rPr lang="en-US" sz="1400" b="1" dirty="0"/>
              <a:t>3 Science</a:t>
            </a:r>
          </a:p>
          <a:p>
            <a:pPr marL="114300" lvl="1"/>
            <a:r>
              <a:rPr lang="en-US" sz="1100" dirty="0"/>
              <a:t>Biology, Integrated Physics and Chemistry or Advanced Science, other Advanced Science</a:t>
            </a:r>
          </a:p>
          <a:p>
            <a:pPr>
              <a:spcBef>
                <a:spcPts val="1000"/>
              </a:spcBef>
            </a:pPr>
            <a:r>
              <a:rPr lang="en-US" sz="1400" b="1" dirty="0"/>
              <a:t>2 Foreign Language</a:t>
            </a:r>
          </a:p>
          <a:p>
            <a:pPr>
              <a:spcBef>
                <a:spcPts val="1000"/>
              </a:spcBef>
            </a:pPr>
            <a:r>
              <a:rPr lang="en-US" sz="1400" b="1" dirty="0"/>
              <a:t>1 PE</a:t>
            </a:r>
          </a:p>
          <a:p>
            <a:pPr>
              <a:spcBef>
                <a:spcPts val="1000"/>
              </a:spcBef>
            </a:pPr>
            <a:r>
              <a:rPr lang="en-US" sz="1400" b="1" dirty="0"/>
              <a:t>1 Fine Arts</a:t>
            </a:r>
          </a:p>
          <a:p>
            <a:pPr>
              <a:spcBef>
                <a:spcPts val="1000"/>
              </a:spcBef>
            </a:pPr>
            <a:r>
              <a:rPr lang="en-US" sz="1400" b="1" dirty="0"/>
              <a:t>5 Electives</a:t>
            </a:r>
          </a:p>
        </p:txBody>
      </p:sp>
      <p:sp>
        <p:nvSpPr>
          <p:cNvPr id="3" name="TextBox 2"/>
          <p:cNvSpPr txBox="1"/>
          <p:nvPr/>
        </p:nvSpPr>
        <p:spPr>
          <a:xfrm>
            <a:off x="4667273" y="1281199"/>
            <a:ext cx="1306248" cy="553998"/>
          </a:xfrm>
          <a:prstGeom prst="rect">
            <a:avLst/>
          </a:prstGeom>
          <a:noFill/>
        </p:spPr>
        <p:txBody>
          <a:bodyPr wrap="square" rtlCol="0">
            <a:spAutoFit/>
          </a:bodyPr>
          <a:lstStyle/>
          <a:p>
            <a:r>
              <a:rPr lang="en-US" sz="1200" b="1" dirty="0"/>
              <a:t>STEM</a:t>
            </a:r>
          </a:p>
          <a:p>
            <a:r>
              <a:rPr lang="en-US" sz="900" dirty="0"/>
              <a:t>Science, Technology, Engineering &amp; Math</a:t>
            </a:r>
          </a:p>
        </p:txBody>
      </p:sp>
      <p:sp>
        <p:nvSpPr>
          <p:cNvPr id="5" name="TextBox 4"/>
          <p:cNvSpPr txBox="1"/>
          <p:nvPr/>
        </p:nvSpPr>
        <p:spPr>
          <a:xfrm>
            <a:off x="6553200" y="1338273"/>
            <a:ext cx="1828800" cy="1938992"/>
          </a:xfrm>
          <a:prstGeom prst="rect">
            <a:avLst/>
          </a:prstGeom>
          <a:noFill/>
        </p:spPr>
        <p:txBody>
          <a:bodyPr wrap="square" rtlCol="0">
            <a:spAutoFit/>
          </a:bodyPr>
          <a:lstStyle/>
          <a:p>
            <a:r>
              <a:rPr lang="en-US" sz="1200" b="1" dirty="0"/>
              <a:t>Foundation Courses</a:t>
            </a:r>
          </a:p>
          <a:p>
            <a:endParaRPr lang="en-US" sz="1200" dirty="0"/>
          </a:p>
          <a:p>
            <a:r>
              <a:rPr lang="en-US" sz="1200" i="1" dirty="0"/>
              <a:t>plus </a:t>
            </a:r>
          </a:p>
          <a:p>
            <a:endParaRPr lang="en-US" sz="1200" dirty="0"/>
          </a:p>
          <a:p>
            <a:r>
              <a:rPr lang="en-US" sz="1200" b="1" dirty="0"/>
              <a:t>Endorsement</a:t>
            </a:r>
          </a:p>
          <a:p>
            <a:endParaRPr lang="en-US" sz="1200" b="1" dirty="0"/>
          </a:p>
          <a:p>
            <a:r>
              <a:rPr lang="en-US" sz="1200" i="1" dirty="0"/>
              <a:t>plus</a:t>
            </a:r>
          </a:p>
          <a:p>
            <a:endParaRPr lang="en-US" sz="1200" b="1" dirty="0"/>
          </a:p>
          <a:p>
            <a:r>
              <a:rPr lang="en-US" sz="1200" b="1" dirty="0"/>
              <a:t>Algebra II</a:t>
            </a:r>
          </a:p>
          <a:p>
            <a:endParaRPr lang="en-US" sz="1200" dirty="0"/>
          </a:p>
        </p:txBody>
      </p:sp>
      <p:sp>
        <p:nvSpPr>
          <p:cNvPr id="6" name="TextBox 5"/>
          <p:cNvSpPr txBox="1"/>
          <p:nvPr/>
        </p:nvSpPr>
        <p:spPr>
          <a:xfrm>
            <a:off x="1289731" y="522892"/>
            <a:ext cx="1962150" cy="492443"/>
          </a:xfrm>
          <a:prstGeom prst="rect">
            <a:avLst/>
          </a:prstGeom>
          <a:noFill/>
        </p:spPr>
        <p:txBody>
          <a:bodyPr wrap="square" rtlCol="0">
            <a:spAutoFit/>
          </a:bodyPr>
          <a:lstStyle/>
          <a:p>
            <a:pPr algn="ctr"/>
            <a:r>
              <a:rPr lang="en-US" sz="1400" b="1" dirty="0">
                <a:solidFill>
                  <a:schemeClr val="bg1"/>
                </a:solidFill>
              </a:rPr>
              <a:t>Foundation Courses</a:t>
            </a:r>
          </a:p>
          <a:p>
            <a:pPr algn="ctr"/>
            <a:r>
              <a:rPr lang="en-US" sz="1200" dirty="0">
                <a:solidFill>
                  <a:schemeClr val="bg1"/>
                </a:solidFill>
              </a:rPr>
              <a:t>22 Credits</a:t>
            </a:r>
            <a:endParaRPr lang="en-US" sz="1100" dirty="0">
              <a:solidFill>
                <a:schemeClr val="bg1"/>
              </a:solidFill>
            </a:endParaRPr>
          </a:p>
        </p:txBody>
      </p:sp>
      <p:sp>
        <p:nvSpPr>
          <p:cNvPr id="7" name="TextBox 6"/>
          <p:cNvSpPr txBox="1"/>
          <p:nvPr/>
        </p:nvSpPr>
        <p:spPr>
          <a:xfrm>
            <a:off x="3879779" y="522892"/>
            <a:ext cx="2103428" cy="477054"/>
          </a:xfrm>
          <a:prstGeom prst="rect">
            <a:avLst/>
          </a:prstGeom>
          <a:noFill/>
        </p:spPr>
        <p:txBody>
          <a:bodyPr wrap="square" rtlCol="0">
            <a:spAutoFit/>
          </a:bodyPr>
          <a:lstStyle/>
          <a:p>
            <a:pPr algn="ctr"/>
            <a:r>
              <a:rPr lang="en-US" sz="1400" b="1" dirty="0"/>
              <a:t>Endorsement Courses</a:t>
            </a:r>
          </a:p>
          <a:p>
            <a:pPr algn="ctr"/>
            <a:r>
              <a:rPr lang="en-US" sz="1100" dirty="0"/>
              <a:t>4 Credits </a:t>
            </a:r>
            <a:r>
              <a:rPr lang="en-US" sz="900" dirty="0"/>
              <a:t>(math, science, 2 others)</a:t>
            </a:r>
            <a:endParaRPr lang="en-US" sz="800" dirty="0"/>
          </a:p>
        </p:txBody>
      </p:sp>
      <p:sp>
        <p:nvSpPr>
          <p:cNvPr id="8" name="TextBox 7"/>
          <p:cNvSpPr txBox="1"/>
          <p:nvPr/>
        </p:nvSpPr>
        <p:spPr>
          <a:xfrm>
            <a:off x="6553200" y="507503"/>
            <a:ext cx="1981200" cy="523220"/>
          </a:xfrm>
          <a:prstGeom prst="rect">
            <a:avLst/>
          </a:prstGeom>
          <a:noFill/>
        </p:spPr>
        <p:txBody>
          <a:bodyPr wrap="square" rtlCol="0">
            <a:spAutoFit/>
          </a:bodyPr>
          <a:lstStyle/>
          <a:p>
            <a:pPr algn="ctr"/>
            <a:r>
              <a:rPr lang="en-US" sz="1400" b="1" dirty="0"/>
              <a:t>Distinguished Level of Achievement</a:t>
            </a:r>
            <a:endParaRPr lang="en-US" sz="1200" dirty="0"/>
          </a:p>
        </p:txBody>
      </p:sp>
      <p:pic>
        <p:nvPicPr>
          <p:cNvPr id="1026" name="Picture 2" descr="C:\Users\Christie\AppData\Local\Microsoft\Windows\Temporary Internet Files\Content.IE5\FR328DZZ\MC900200599[1].wmf"/>
          <p:cNvPicPr>
            <a:picLocks noChangeAspect="1" noChangeArrowheads="1"/>
          </p:cNvPicPr>
          <p:nvPr/>
        </p:nvPicPr>
        <p:blipFill>
          <a:blip r:embed="rId2" cstate="print">
            <a:lum bright="-20000" contrast="40000"/>
            <a:extLst>
              <a:ext uri="{28A0092B-C50C-407E-A947-70E740481C1C}">
                <a14:useLocalDpi xmlns:a14="http://schemas.microsoft.com/office/drawing/2010/main" val="0"/>
              </a:ext>
            </a:extLst>
          </a:blip>
          <a:srcRect/>
          <a:stretch>
            <a:fillRect/>
          </a:stretch>
        </p:blipFill>
        <p:spPr bwMode="auto">
          <a:xfrm>
            <a:off x="3992572" y="2286000"/>
            <a:ext cx="603504" cy="5075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2706" y="1255770"/>
            <a:ext cx="606212" cy="6048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7" name="Picture 3" descr="C:\Users\Christie\AppData\Local\Microsoft\Windows\Temporary Internet Files\Content.IE5\LNN7N9QN\MC90034320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82214" y="3307445"/>
            <a:ext cx="685311" cy="54864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1" name="Picture 7" descr="C:\Users\Christie\AppData\Local\Microsoft\Windows\Temporary Internet Files\Content.IE5\3N06THGR\MC910216363[1].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824" r="5885"/>
          <a:stretch/>
        </p:blipFill>
        <p:spPr bwMode="auto">
          <a:xfrm>
            <a:off x="3982939" y="4172381"/>
            <a:ext cx="699376" cy="73152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34" name="Picture 10" descr="C:\Users\Christie\AppData\Local\Microsoft\Windows\Temporary Internet Files\Content.IE5\I6SA3DL2\MC900432582[1].png"/>
          <p:cNvPicPr>
            <a:picLocks noChangeAspect="1" noChangeArrowheads="1"/>
          </p:cNvPicPr>
          <p:nvPr/>
        </p:nvPicPr>
        <p:blipFill rotWithShape="1">
          <a:blip r:embed="rId6">
            <a:extLst>
              <a:ext uri="{28A0092B-C50C-407E-A947-70E740481C1C}">
                <a14:useLocalDpi xmlns:a14="http://schemas.microsoft.com/office/drawing/2010/main" val="0"/>
              </a:ext>
            </a:extLst>
          </a:blip>
          <a:srcRect t="7551" r="4999" b="9329"/>
          <a:stretch/>
        </p:blipFill>
        <p:spPr bwMode="auto">
          <a:xfrm>
            <a:off x="4005414" y="5182646"/>
            <a:ext cx="603504" cy="528034"/>
          </a:xfrm>
          <a:prstGeom prst="roundRect">
            <a:avLst>
              <a:gd name="adj" fmla="val 8594"/>
            </a:avLst>
          </a:prstGeom>
          <a:solidFill>
            <a:srgbClr val="FFFFFF">
              <a:shade val="85000"/>
            </a:srgbClr>
          </a:solidFill>
          <a:ln w="9525">
            <a:solidFill>
              <a:schemeClr val="accent1">
                <a:lumMod val="75000"/>
              </a:schemeClr>
            </a:solidFill>
          </a:ln>
          <a:effectLst/>
          <a:scene3d>
            <a:camera prst="orthographicFront"/>
            <a:lightRig rig="threePt" dir="t"/>
          </a:scene3d>
          <a:sp3d>
            <a:bevelT/>
          </a:sp3d>
          <a:extLst/>
        </p:spPr>
      </p:pic>
      <p:sp>
        <p:nvSpPr>
          <p:cNvPr id="20" name="TextBox 19"/>
          <p:cNvSpPr txBox="1"/>
          <p:nvPr/>
        </p:nvSpPr>
        <p:spPr>
          <a:xfrm>
            <a:off x="4658000" y="2308926"/>
            <a:ext cx="1306248" cy="461665"/>
          </a:xfrm>
          <a:prstGeom prst="rect">
            <a:avLst/>
          </a:prstGeom>
          <a:noFill/>
        </p:spPr>
        <p:txBody>
          <a:bodyPr wrap="square" rtlCol="0">
            <a:spAutoFit/>
          </a:bodyPr>
          <a:lstStyle/>
          <a:p>
            <a:r>
              <a:rPr lang="en-US" sz="1200" b="1" dirty="0"/>
              <a:t>Business &amp; Industry</a:t>
            </a:r>
          </a:p>
        </p:txBody>
      </p:sp>
      <p:sp>
        <p:nvSpPr>
          <p:cNvPr id="21" name="TextBox 20"/>
          <p:cNvSpPr txBox="1"/>
          <p:nvPr/>
        </p:nvSpPr>
        <p:spPr>
          <a:xfrm>
            <a:off x="4667525" y="3350932"/>
            <a:ext cx="1306248" cy="461665"/>
          </a:xfrm>
          <a:prstGeom prst="rect">
            <a:avLst/>
          </a:prstGeom>
          <a:noFill/>
        </p:spPr>
        <p:txBody>
          <a:bodyPr wrap="square" rtlCol="0">
            <a:spAutoFit/>
          </a:bodyPr>
          <a:lstStyle/>
          <a:p>
            <a:r>
              <a:rPr lang="en-US" sz="1200" b="1" dirty="0"/>
              <a:t>Arts &amp; Humanities</a:t>
            </a:r>
          </a:p>
        </p:txBody>
      </p:sp>
      <p:sp>
        <p:nvSpPr>
          <p:cNvPr id="22" name="TextBox 21"/>
          <p:cNvSpPr txBox="1"/>
          <p:nvPr/>
        </p:nvSpPr>
        <p:spPr>
          <a:xfrm>
            <a:off x="4631374" y="4254932"/>
            <a:ext cx="1306248" cy="461665"/>
          </a:xfrm>
          <a:prstGeom prst="rect">
            <a:avLst/>
          </a:prstGeom>
          <a:noFill/>
        </p:spPr>
        <p:txBody>
          <a:bodyPr wrap="square" rtlCol="0">
            <a:spAutoFit/>
          </a:bodyPr>
          <a:lstStyle/>
          <a:p>
            <a:r>
              <a:rPr lang="en-US" sz="1200" b="1" dirty="0"/>
              <a:t>Public Services</a:t>
            </a:r>
          </a:p>
        </p:txBody>
      </p:sp>
      <p:sp>
        <p:nvSpPr>
          <p:cNvPr id="23" name="TextBox 22"/>
          <p:cNvSpPr txBox="1"/>
          <p:nvPr/>
        </p:nvSpPr>
        <p:spPr>
          <a:xfrm>
            <a:off x="4608918" y="5244922"/>
            <a:ext cx="1410882" cy="461665"/>
          </a:xfrm>
          <a:prstGeom prst="rect">
            <a:avLst/>
          </a:prstGeom>
          <a:noFill/>
        </p:spPr>
        <p:txBody>
          <a:bodyPr wrap="square" rtlCol="0">
            <a:spAutoFit/>
          </a:bodyPr>
          <a:lstStyle/>
          <a:p>
            <a:r>
              <a:rPr lang="en-US" sz="1200" b="1" dirty="0"/>
              <a:t>Multidisciplinary</a:t>
            </a:r>
          </a:p>
          <a:p>
            <a:r>
              <a:rPr lang="en-US" sz="1200" b="1" dirty="0"/>
              <a:t>Studies</a:t>
            </a:r>
          </a:p>
        </p:txBody>
      </p:sp>
      <p:sp>
        <p:nvSpPr>
          <p:cNvPr id="34" name="Cross 33"/>
          <p:cNvSpPr/>
          <p:nvPr/>
        </p:nvSpPr>
        <p:spPr>
          <a:xfrm>
            <a:off x="3453447" y="593565"/>
            <a:ext cx="397564" cy="351096"/>
          </a:xfrm>
          <a:prstGeom prst="plu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35" name="Cross 34"/>
          <p:cNvSpPr/>
          <p:nvPr/>
        </p:nvSpPr>
        <p:spPr>
          <a:xfrm>
            <a:off x="6003236" y="585997"/>
            <a:ext cx="397564" cy="351096"/>
          </a:xfrm>
          <a:prstGeom prst="plu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4" name="TextBox 3"/>
          <p:cNvSpPr txBox="1"/>
          <p:nvPr/>
        </p:nvSpPr>
        <p:spPr>
          <a:xfrm>
            <a:off x="3810000" y="5943600"/>
            <a:ext cx="2286000" cy="646331"/>
          </a:xfrm>
          <a:prstGeom prst="rect">
            <a:avLst/>
          </a:prstGeom>
          <a:noFill/>
        </p:spPr>
        <p:txBody>
          <a:bodyPr wrap="square" rtlCol="0">
            <a:spAutoFit/>
          </a:bodyPr>
          <a:lstStyle/>
          <a:p>
            <a:r>
              <a:rPr lang="en-US" sz="1200" dirty="0"/>
              <a:t>With 26 credits, students </a:t>
            </a:r>
            <a:r>
              <a:rPr lang="en-US" sz="1200" u="sng" dirty="0"/>
              <a:t>may</a:t>
            </a:r>
            <a:r>
              <a:rPr lang="en-US" sz="1200" dirty="0"/>
              <a:t> be eligible for college through general admission.</a:t>
            </a:r>
            <a:endParaRPr lang="en-US" sz="1200" dirty="0">
              <a:solidFill>
                <a:srgbClr val="00B050"/>
              </a:solidFill>
            </a:endParaRPr>
          </a:p>
        </p:txBody>
      </p:sp>
      <p:sp>
        <p:nvSpPr>
          <p:cNvPr id="36" name="TextBox 35"/>
          <p:cNvSpPr txBox="1"/>
          <p:nvPr/>
        </p:nvSpPr>
        <p:spPr>
          <a:xfrm>
            <a:off x="6364242" y="3707144"/>
            <a:ext cx="2249406" cy="830997"/>
          </a:xfrm>
          <a:prstGeom prst="rect">
            <a:avLst/>
          </a:prstGeom>
          <a:noFill/>
        </p:spPr>
        <p:txBody>
          <a:bodyPr wrap="square" rtlCol="0">
            <a:spAutoFit/>
          </a:bodyPr>
          <a:lstStyle/>
          <a:p>
            <a:r>
              <a:rPr lang="en-US" sz="1200" dirty="0"/>
              <a:t>With the Distinguished Level of Achievement, students are eligible for the Top 10% Plan’s automatic college admission.</a:t>
            </a:r>
          </a:p>
        </p:txBody>
      </p:sp>
      <p:sp>
        <p:nvSpPr>
          <p:cNvPr id="9" name="Slide Number Placeholder 8"/>
          <p:cNvSpPr>
            <a:spLocks noGrp="1"/>
          </p:cNvSpPr>
          <p:nvPr>
            <p:ph type="sldNum" sz="quarter" idx="12"/>
          </p:nvPr>
        </p:nvSpPr>
        <p:spPr/>
        <p:txBody>
          <a:bodyPr/>
          <a:lstStyle/>
          <a:p>
            <a:pPr>
              <a:defRPr/>
            </a:pPr>
            <a:fld id="{92806386-3D0B-4BBB-8A3A-DC71185D9E75}" type="slidenum">
              <a:rPr lang="en-US" smtClean="0"/>
              <a:pPr>
                <a:defRPr/>
              </a:pPr>
              <a:t>6</a:t>
            </a:fld>
            <a:endParaRPr lang="en-US"/>
          </a:p>
        </p:txBody>
      </p:sp>
    </p:spTree>
    <p:extLst>
      <p:ext uri="{BB962C8B-B14F-4D97-AF65-F5344CB8AC3E}">
        <p14:creationId xmlns:p14="http://schemas.microsoft.com/office/powerpoint/2010/main" val="228278387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3809999" y="2284942"/>
            <a:ext cx="2209801" cy="822960"/>
          </a:xfrm>
          <a:prstGeom prst="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1" name="Rectangle 30"/>
          <p:cNvSpPr/>
          <p:nvPr/>
        </p:nvSpPr>
        <p:spPr>
          <a:xfrm>
            <a:off x="3819147" y="3270337"/>
            <a:ext cx="2200654" cy="822960"/>
          </a:xfrm>
          <a:prstGeom prst="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2" name="Rectangle 31"/>
          <p:cNvSpPr/>
          <p:nvPr/>
        </p:nvSpPr>
        <p:spPr>
          <a:xfrm>
            <a:off x="3828941" y="4242318"/>
            <a:ext cx="2190860" cy="822960"/>
          </a:xfrm>
          <a:prstGeom prst="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3" name="Rectangle 32"/>
          <p:cNvSpPr/>
          <p:nvPr/>
        </p:nvSpPr>
        <p:spPr>
          <a:xfrm>
            <a:off x="3806613" y="5180542"/>
            <a:ext cx="2213188" cy="822960"/>
          </a:xfrm>
          <a:prstGeom prst="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9" name="Rectangle 28"/>
          <p:cNvSpPr/>
          <p:nvPr/>
        </p:nvSpPr>
        <p:spPr>
          <a:xfrm>
            <a:off x="6443814" y="468750"/>
            <a:ext cx="2090586" cy="59805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0" name="Rectangle 29"/>
          <p:cNvSpPr/>
          <p:nvPr/>
        </p:nvSpPr>
        <p:spPr>
          <a:xfrm>
            <a:off x="6434667" y="1314451"/>
            <a:ext cx="2090586" cy="255807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7" name="Rectangle 26"/>
          <p:cNvSpPr/>
          <p:nvPr/>
        </p:nvSpPr>
        <p:spPr>
          <a:xfrm>
            <a:off x="1255864" y="1314450"/>
            <a:ext cx="2173136" cy="46890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8" name="Rectangle 27"/>
          <p:cNvSpPr/>
          <p:nvPr/>
        </p:nvSpPr>
        <p:spPr>
          <a:xfrm>
            <a:off x="1262214" y="467692"/>
            <a:ext cx="2166786" cy="59910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6" name="Rectangle 25"/>
          <p:cNvSpPr/>
          <p:nvPr/>
        </p:nvSpPr>
        <p:spPr>
          <a:xfrm>
            <a:off x="3819146" y="467692"/>
            <a:ext cx="2200653" cy="599108"/>
          </a:xfrm>
          <a:prstGeom prst="rect">
            <a:avLst/>
          </a:prstGeom>
          <a:solidFill>
            <a:schemeClr val="accent4">
              <a:lumMod val="60000"/>
              <a:lumOff val="40000"/>
            </a:schemeClr>
          </a:solidFill>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1" name="Rectangle 10"/>
          <p:cNvSpPr/>
          <p:nvPr/>
        </p:nvSpPr>
        <p:spPr>
          <a:xfrm>
            <a:off x="3810000" y="1313392"/>
            <a:ext cx="2209800" cy="822960"/>
          </a:xfrm>
          <a:prstGeom prst="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 name="TextBox 1"/>
          <p:cNvSpPr txBox="1"/>
          <p:nvPr/>
        </p:nvSpPr>
        <p:spPr>
          <a:xfrm>
            <a:off x="1219200" y="1332442"/>
            <a:ext cx="2286000" cy="4575612"/>
          </a:xfrm>
          <a:prstGeom prst="rect">
            <a:avLst/>
          </a:prstGeom>
          <a:noFill/>
        </p:spPr>
        <p:txBody>
          <a:bodyPr wrap="square" rtlCol="0">
            <a:spAutoFit/>
          </a:bodyPr>
          <a:lstStyle/>
          <a:p>
            <a:pPr>
              <a:spcAft>
                <a:spcPts val="0"/>
              </a:spcAft>
            </a:pPr>
            <a:r>
              <a:rPr lang="en-US" sz="1400" b="1" i="1" dirty="0"/>
              <a:t>4 Inglés </a:t>
            </a:r>
          </a:p>
          <a:p>
            <a:pPr marL="114300" lvl="1">
              <a:spcAft>
                <a:spcPts val="0"/>
              </a:spcAft>
            </a:pPr>
            <a:r>
              <a:rPr lang="en-US" sz="1100" i="1" dirty="0">
                <a:latin typeface="Arial" panose="020B0604020202020204" pitchFamily="34" charset="0"/>
                <a:cs typeface="Arial" panose="020B0604020202020204" pitchFamily="34" charset="0"/>
              </a:rPr>
              <a:t>ELA I, II, III</a:t>
            </a:r>
          </a:p>
          <a:p>
            <a:pPr marL="114300" lvl="1">
              <a:spcAft>
                <a:spcPts val="0"/>
              </a:spcAft>
            </a:pPr>
            <a:r>
              <a:rPr lang="en-US" sz="1100" i="1" dirty="0">
                <a:latin typeface="Arial" panose="020B0604020202020204" pitchFamily="34" charset="0"/>
                <a:cs typeface="Arial" panose="020B0604020202020204" pitchFamily="34" charset="0"/>
              </a:rPr>
              <a:t>Inglés avanzado </a:t>
            </a:r>
          </a:p>
          <a:p>
            <a:pPr>
              <a:spcBef>
                <a:spcPts val="1000"/>
              </a:spcBef>
              <a:spcAft>
                <a:spcPts val="0"/>
              </a:spcAft>
            </a:pPr>
            <a:r>
              <a:rPr lang="en-US" sz="1400" b="1" i="1" dirty="0"/>
              <a:t>3 Matemáticas</a:t>
            </a:r>
          </a:p>
          <a:p>
            <a:pPr marL="114300" lvl="1">
              <a:spcAft>
                <a:spcPts val="0"/>
              </a:spcAft>
            </a:pPr>
            <a:r>
              <a:rPr lang="en-US" sz="1100" i="1" dirty="0"/>
              <a:t>Álgebra I, Geometría</a:t>
            </a:r>
          </a:p>
          <a:p>
            <a:pPr marL="114300" lvl="1">
              <a:spcAft>
                <a:spcPts val="0"/>
              </a:spcAft>
            </a:pPr>
            <a:r>
              <a:rPr lang="en-US" sz="1100" i="1" dirty="0" err="1">
                <a:latin typeface="Arial" panose="020B0604020202020204" pitchFamily="34" charset="0"/>
                <a:cs typeface="Arial" panose="020B0604020202020204" pitchFamily="34" charset="0"/>
              </a:rPr>
              <a:t>Matemática</a:t>
            </a:r>
            <a:r>
              <a:rPr lang="en-US" sz="1100" i="1" dirty="0">
                <a:latin typeface="Arial" panose="020B0604020202020204" pitchFamily="34" charset="0"/>
                <a:cs typeface="Arial" panose="020B0604020202020204" pitchFamily="34" charset="0"/>
              </a:rPr>
              <a:t> </a:t>
            </a:r>
            <a:r>
              <a:rPr lang="en-US" sz="1100" i="1" dirty="0" err="1">
                <a:latin typeface="Arial" panose="020B0604020202020204" pitchFamily="34" charset="0"/>
                <a:cs typeface="Arial" panose="020B0604020202020204" pitchFamily="34" charset="0"/>
              </a:rPr>
              <a:t>Avanzada</a:t>
            </a:r>
            <a:endParaRPr lang="en-US" sz="1100" i="1" dirty="0"/>
          </a:p>
          <a:p>
            <a:pPr>
              <a:spcBef>
                <a:spcPts val="1000"/>
              </a:spcBef>
              <a:spcAft>
                <a:spcPts val="0"/>
              </a:spcAft>
            </a:pPr>
            <a:r>
              <a:rPr lang="en-US" sz="1400" b="1" i="1" dirty="0"/>
              <a:t>3 </a:t>
            </a:r>
            <a:r>
              <a:rPr lang="en-US" sz="1400" b="1" i="1" dirty="0">
                <a:latin typeface="Arial" panose="020B0604020202020204" pitchFamily="34" charset="0"/>
                <a:cs typeface="Arial" panose="020B0604020202020204" pitchFamily="34" charset="0"/>
              </a:rPr>
              <a:t>Estudios Sociales</a:t>
            </a:r>
            <a:endParaRPr lang="en-US" sz="1600" b="1" i="1" dirty="0">
              <a:latin typeface="Arial" pitchFamily="34" charset="0"/>
              <a:ea typeface="Calibri"/>
              <a:cs typeface="Arial" pitchFamily="34" charset="0"/>
            </a:endParaRPr>
          </a:p>
          <a:p>
            <a:pPr marL="119063" lvl="1">
              <a:spcAft>
                <a:spcPts val="0"/>
              </a:spcAft>
            </a:pPr>
            <a:r>
              <a:rPr lang="es-ES" sz="1100" i="1" dirty="0"/>
              <a:t>Historia de los Estados Unidos, Gobierno/civismo (</a:t>
            </a:r>
            <a:r>
              <a:rPr lang="en-US" sz="1100" i="1" dirty="0"/>
              <a:t>½</a:t>
            </a:r>
            <a:r>
              <a:rPr lang="es-ES" sz="1100" i="1" dirty="0"/>
              <a:t>), Economía (</a:t>
            </a:r>
            <a:r>
              <a:rPr lang="en-US" sz="1100" i="1" dirty="0"/>
              <a:t>½</a:t>
            </a:r>
            <a:r>
              <a:rPr lang="es-ES" sz="1100" i="1" dirty="0"/>
              <a:t>), Geografía o Historia Mundial o Combinación de Los Dos</a:t>
            </a:r>
          </a:p>
          <a:p>
            <a:pPr>
              <a:spcBef>
                <a:spcPts val="1000"/>
              </a:spcBef>
              <a:spcAft>
                <a:spcPts val="0"/>
              </a:spcAft>
            </a:pPr>
            <a:r>
              <a:rPr lang="en-US" sz="1400" b="1" i="1" dirty="0"/>
              <a:t>3 Ciencias</a:t>
            </a:r>
          </a:p>
          <a:p>
            <a:pPr marL="119063" lvl="1">
              <a:spcAft>
                <a:spcPts val="0"/>
              </a:spcAft>
            </a:pPr>
            <a:r>
              <a:rPr lang="es-ES" sz="1100" i="1" dirty="0"/>
              <a:t>Biología, IPC o 2 Cursos Avanzados</a:t>
            </a:r>
            <a:endParaRPr lang="en-US" sz="1400" b="1" i="1" dirty="0"/>
          </a:p>
          <a:p>
            <a:pPr>
              <a:spcBef>
                <a:spcPts val="1000"/>
              </a:spcBef>
              <a:spcAft>
                <a:spcPts val="0"/>
              </a:spcAft>
            </a:pPr>
            <a:r>
              <a:rPr lang="en-US" sz="1400" b="1" i="1" dirty="0"/>
              <a:t>2 Lengua extranjera </a:t>
            </a:r>
          </a:p>
          <a:p>
            <a:pPr>
              <a:spcBef>
                <a:spcPts val="1000"/>
              </a:spcBef>
              <a:spcAft>
                <a:spcPts val="0"/>
              </a:spcAft>
            </a:pPr>
            <a:r>
              <a:rPr lang="en-US" sz="1400" b="1" i="1" dirty="0"/>
              <a:t>1 </a:t>
            </a:r>
            <a:r>
              <a:rPr lang="en-US" sz="1400" b="1" i="1" dirty="0">
                <a:latin typeface="Arial" panose="020B0604020202020204" pitchFamily="34" charset="0"/>
                <a:cs typeface="Arial" panose="020B0604020202020204" pitchFamily="34" charset="0"/>
              </a:rPr>
              <a:t>Educación Física</a:t>
            </a:r>
            <a:endParaRPr lang="en-US" sz="1400" b="1" i="1" dirty="0">
              <a:latin typeface="Arial" pitchFamily="34" charset="0"/>
              <a:ea typeface="Calibri"/>
              <a:cs typeface="Arial" pitchFamily="34" charset="0"/>
            </a:endParaRPr>
          </a:p>
          <a:p>
            <a:pPr>
              <a:spcBef>
                <a:spcPts val="1000"/>
              </a:spcBef>
              <a:spcAft>
                <a:spcPts val="0"/>
              </a:spcAft>
            </a:pPr>
            <a:r>
              <a:rPr lang="en-US" sz="1400" b="1" i="1" dirty="0"/>
              <a:t>1 </a:t>
            </a:r>
            <a:r>
              <a:rPr lang="en-US" sz="1400" b="1" i="1" dirty="0">
                <a:latin typeface="Arial" panose="020B0604020202020204" pitchFamily="34" charset="0"/>
                <a:cs typeface="Arial" panose="020B0604020202020204" pitchFamily="34" charset="0"/>
              </a:rPr>
              <a:t>Artes</a:t>
            </a:r>
            <a:endParaRPr lang="en-US" sz="1400" b="1" i="1" dirty="0"/>
          </a:p>
          <a:p>
            <a:pPr>
              <a:spcBef>
                <a:spcPts val="1000"/>
              </a:spcBef>
              <a:spcAft>
                <a:spcPts val="0"/>
              </a:spcAft>
            </a:pPr>
            <a:r>
              <a:rPr lang="en-US" sz="1400" b="1" i="1" dirty="0"/>
              <a:t>5 </a:t>
            </a:r>
            <a:r>
              <a:rPr lang="en-US" sz="1400" b="1" i="1" dirty="0">
                <a:latin typeface="Arial" panose="020B0604020202020204" pitchFamily="34" charset="0"/>
                <a:cs typeface="Arial" panose="020B0604020202020204" pitchFamily="34" charset="0"/>
              </a:rPr>
              <a:t>Electivas </a:t>
            </a:r>
            <a:endParaRPr lang="en-US" sz="1400" b="1" i="1" dirty="0"/>
          </a:p>
        </p:txBody>
      </p:sp>
      <p:sp>
        <p:nvSpPr>
          <p:cNvPr id="3" name="TextBox 2"/>
          <p:cNvSpPr txBox="1"/>
          <p:nvPr/>
        </p:nvSpPr>
        <p:spPr>
          <a:xfrm>
            <a:off x="4591072" y="1432541"/>
            <a:ext cx="1428727" cy="692497"/>
          </a:xfrm>
          <a:prstGeom prst="rect">
            <a:avLst/>
          </a:prstGeom>
          <a:noFill/>
        </p:spPr>
        <p:txBody>
          <a:bodyPr wrap="square" rtlCol="0">
            <a:spAutoFit/>
          </a:bodyPr>
          <a:lstStyle/>
          <a:p>
            <a:r>
              <a:rPr lang="en-US" sz="1200" b="1" i="1" dirty="0"/>
              <a:t>STEM</a:t>
            </a:r>
          </a:p>
          <a:p>
            <a:r>
              <a:rPr lang="en-US" sz="900" i="1" dirty="0"/>
              <a:t>Ciencias, tecnología, ingeniería, y matemáticas</a:t>
            </a:r>
          </a:p>
        </p:txBody>
      </p:sp>
      <p:sp>
        <p:nvSpPr>
          <p:cNvPr id="5" name="TextBox 4"/>
          <p:cNvSpPr txBox="1"/>
          <p:nvPr/>
        </p:nvSpPr>
        <p:spPr>
          <a:xfrm>
            <a:off x="6553200" y="1489615"/>
            <a:ext cx="1828800" cy="1708160"/>
          </a:xfrm>
          <a:prstGeom prst="rect">
            <a:avLst/>
          </a:prstGeom>
          <a:noFill/>
        </p:spPr>
        <p:txBody>
          <a:bodyPr wrap="square" rtlCol="0">
            <a:spAutoFit/>
          </a:bodyPr>
          <a:lstStyle/>
          <a:p>
            <a:r>
              <a:rPr lang="en-US" sz="1200" b="1" i="1" dirty="0"/>
              <a:t>Programa Básico</a:t>
            </a:r>
          </a:p>
          <a:p>
            <a:endParaRPr lang="en-US" sz="1200" b="1" i="1" dirty="0"/>
          </a:p>
          <a:p>
            <a:r>
              <a:rPr lang="en-US" sz="1200" i="1" dirty="0"/>
              <a:t>más</a:t>
            </a:r>
          </a:p>
          <a:p>
            <a:endParaRPr lang="en-US" sz="1200" b="1" i="1" dirty="0"/>
          </a:p>
          <a:p>
            <a:r>
              <a:rPr lang="en-US" sz="1200" b="1" i="1" dirty="0"/>
              <a:t>Especialidades</a:t>
            </a:r>
          </a:p>
          <a:p>
            <a:endParaRPr lang="en-US" sz="1100" i="1" dirty="0"/>
          </a:p>
          <a:p>
            <a:r>
              <a:rPr lang="en-US" sz="1100" i="1" dirty="0"/>
              <a:t>más</a:t>
            </a:r>
          </a:p>
          <a:p>
            <a:endParaRPr lang="en-US" sz="1100" b="1" i="1" dirty="0"/>
          </a:p>
          <a:p>
            <a:r>
              <a:rPr lang="en-US" sz="1200" b="1" i="1" dirty="0"/>
              <a:t>Álgebra II</a:t>
            </a:r>
          </a:p>
        </p:txBody>
      </p:sp>
      <p:sp>
        <p:nvSpPr>
          <p:cNvPr id="6" name="TextBox 5"/>
          <p:cNvSpPr txBox="1"/>
          <p:nvPr/>
        </p:nvSpPr>
        <p:spPr>
          <a:xfrm>
            <a:off x="1289731" y="457200"/>
            <a:ext cx="1962150" cy="630942"/>
          </a:xfrm>
          <a:prstGeom prst="rect">
            <a:avLst/>
          </a:prstGeom>
          <a:noFill/>
        </p:spPr>
        <p:txBody>
          <a:bodyPr wrap="square" rtlCol="0">
            <a:spAutoFit/>
          </a:bodyPr>
          <a:lstStyle/>
          <a:p>
            <a:pPr algn="ctr"/>
            <a:r>
              <a:rPr lang="en-US" sz="1200" b="1" i="1" dirty="0">
                <a:solidFill>
                  <a:schemeClr val="bg1"/>
                </a:solidFill>
              </a:rPr>
              <a:t>Programa Básico / Fundamental</a:t>
            </a:r>
            <a:r>
              <a:rPr lang="es-ES" sz="1200" b="1" i="1" dirty="0">
                <a:solidFill>
                  <a:schemeClr val="bg1"/>
                </a:solidFill>
              </a:rPr>
              <a:t> </a:t>
            </a:r>
            <a:endParaRPr lang="en-US" sz="1200" b="1" i="1" dirty="0">
              <a:solidFill>
                <a:schemeClr val="bg1"/>
              </a:solidFill>
            </a:endParaRPr>
          </a:p>
          <a:p>
            <a:pPr algn="ctr"/>
            <a:r>
              <a:rPr lang="en-US" sz="1100" i="1" dirty="0">
                <a:solidFill>
                  <a:schemeClr val="bg1"/>
                </a:solidFill>
              </a:rPr>
              <a:t>22 C</a:t>
            </a:r>
            <a:r>
              <a:rPr lang="en-US" sz="1100" i="1" dirty="0">
                <a:solidFill>
                  <a:schemeClr val="bg1"/>
                </a:solidFill>
                <a:latin typeface="Arial" panose="020B0604020202020204" pitchFamily="34" charset="0"/>
                <a:cs typeface="Arial" panose="020B0604020202020204" pitchFamily="34" charset="0"/>
              </a:rPr>
              <a:t>réditos</a:t>
            </a:r>
            <a:endParaRPr lang="en-US" sz="1100" i="1" dirty="0">
              <a:solidFill>
                <a:schemeClr val="bg1"/>
              </a:solidFill>
            </a:endParaRPr>
          </a:p>
        </p:txBody>
      </p:sp>
      <p:sp>
        <p:nvSpPr>
          <p:cNvPr id="7" name="TextBox 6"/>
          <p:cNvSpPr txBox="1"/>
          <p:nvPr/>
        </p:nvSpPr>
        <p:spPr>
          <a:xfrm>
            <a:off x="3803579" y="457200"/>
            <a:ext cx="2103428" cy="646331"/>
          </a:xfrm>
          <a:prstGeom prst="rect">
            <a:avLst/>
          </a:prstGeom>
          <a:noFill/>
        </p:spPr>
        <p:txBody>
          <a:bodyPr wrap="square" rtlCol="0">
            <a:spAutoFit/>
          </a:bodyPr>
          <a:lstStyle/>
          <a:p>
            <a:pPr algn="ctr"/>
            <a:r>
              <a:rPr lang="en-US" sz="1200" b="1" i="1" dirty="0"/>
              <a:t>Cursos Especializados / Plan de Especialidades</a:t>
            </a:r>
          </a:p>
          <a:p>
            <a:pPr algn="ctr"/>
            <a:r>
              <a:rPr lang="en-US" sz="1200" i="1" dirty="0"/>
              <a:t>4 C</a:t>
            </a:r>
            <a:r>
              <a:rPr lang="en-US" sz="1200" i="1" dirty="0">
                <a:latin typeface="Arial" panose="020B0604020202020204" pitchFamily="34" charset="0"/>
                <a:cs typeface="Arial" panose="020B0604020202020204" pitchFamily="34" charset="0"/>
              </a:rPr>
              <a:t>réditos</a:t>
            </a:r>
            <a:endParaRPr lang="en-US" sz="1200" i="1" dirty="0"/>
          </a:p>
        </p:txBody>
      </p:sp>
      <p:sp>
        <p:nvSpPr>
          <p:cNvPr id="8" name="TextBox 7"/>
          <p:cNvSpPr txBox="1"/>
          <p:nvPr/>
        </p:nvSpPr>
        <p:spPr>
          <a:xfrm>
            <a:off x="6443814" y="498539"/>
            <a:ext cx="2162212" cy="276999"/>
          </a:xfrm>
          <a:prstGeom prst="rect">
            <a:avLst/>
          </a:prstGeom>
          <a:noFill/>
        </p:spPr>
        <p:txBody>
          <a:bodyPr wrap="square" rtlCol="0">
            <a:spAutoFit/>
          </a:bodyPr>
          <a:lstStyle/>
          <a:p>
            <a:pPr algn="ctr"/>
            <a:r>
              <a:rPr lang="es-MX" sz="1200" b="1" i="1" dirty="0"/>
              <a:t>Programa Distinguido</a:t>
            </a:r>
            <a:endParaRPr lang="en-US" sz="1200" i="1" dirty="0"/>
          </a:p>
        </p:txBody>
      </p:sp>
      <p:pic>
        <p:nvPicPr>
          <p:cNvPr id="1026" name="Picture 2" descr="C:\Users\Christie\AppData\Local\Microsoft\Windows\Temporary Internet Files\Content.IE5\FR328DZZ\MC900200599[1].wmf"/>
          <p:cNvPicPr>
            <a:picLocks noChangeAspect="1" noChangeArrowheads="1"/>
          </p:cNvPicPr>
          <p:nvPr/>
        </p:nvPicPr>
        <p:blipFill>
          <a:blip r:embed="rId2" cstate="print">
            <a:lum bright="-20000" contrast="40000"/>
            <a:extLst>
              <a:ext uri="{28A0092B-C50C-407E-A947-70E740481C1C}">
                <a14:useLocalDpi xmlns:a14="http://schemas.microsoft.com/office/drawing/2010/main" val="0"/>
              </a:ext>
            </a:extLst>
          </a:blip>
          <a:srcRect/>
          <a:stretch>
            <a:fillRect/>
          </a:stretch>
        </p:blipFill>
        <p:spPr bwMode="auto">
          <a:xfrm>
            <a:off x="3916372" y="2437342"/>
            <a:ext cx="603504" cy="5075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6506" y="1407112"/>
            <a:ext cx="606212" cy="6048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7" name="Picture 3" descr="C:\Users\Christie\AppData\Local\Microsoft\Windows\Temporary Internet Files\Content.IE5\LNN7N9QN\MC90034320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6014" y="3458787"/>
            <a:ext cx="685311" cy="54864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1" name="Picture 7" descr="C:\Users\Christie\AppData\Local\Microsoft\Windows\Temporary Internet Files\Content.IE5\3N06THGR\MC910216363[1].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824" r="5885"/>
          <a:stretch/>
        </p:blipFill>
        <p:spPr bwMode="auto">
          <a:xfrm>
            <a:off x="3906739" y="4323723"/>
            <a:ext cx="699376" cy="73152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34" name="Picture 10" descr="C:\Users\Christie\AppData\Local\Microsoft\Windows\Temporary Internet Files\Content.IE5\I6SA3DL2\MC900432582[1].png"/>
          <p:cNvPicPr>
            <a:picLocks noChangeAspect="1" noChangeArrowheads="1"/>
          </p:cNvPicPr>
          <p:nvPr/>
        </p:nvPicPr>
        <p:blipFill rotWithShape="1">
          <a:blip r:embed="rId6">
            <a:extLst>
              <a:ext uri="{28A0092B-C50C-407E-A947-70E740481C1C}">
                <a14:useLocalDpi xmlns:a14="http://schemas.microsoft.com/office/drawing/2010/main" val="0"/>
              </a:ext>
            </a:extLst>
          </a:blip>
          <a:srcRect t="7551" r="4999" b="9329"/>
          <a:stretch/>
        </p:blipFill>
        <p:spPr bwMode="auto">
          <a:xfrm>
            <a:off x="3929214" y="5333988"/>
            <a:ext cx="603504" cy="528034"/>
          </a:xfrm>
          <a:prstGeom prst="roundRect">
            <a:avLst>
              <a:gd name="adj" fmla="val 8594"/>
            </a:avLst>
          </a:prstGeom>
          <a:solidFill>
            <a:srgbClr val="FFFFFF">
              <a:shade val="85000"/>
            </a:srgbClr>
          </a:solidFill>
          <a:ln w="9525">
            <a:solidFill>
              <a:schemeClr val="accent1">
                <a:lumMod val="75000"/>
              </a:schemeClr>
            </a:solidFill>
          </a:ln>
          <a:effectLst/>
          <a:scene3d>
            <a:camera prst="orthographicFront"/>
            <a:lightRig rig="threePt" dir="t"/>
          </a:scene3d>
          <a:sp3d>
            <a:bevelT/>
          </a:sp3d>
          <a:extLst/>
        </p:spPr>
      </p:pic>
      <p:sp>
        <p:nvSpPr>
          <p:cNvPr id="20" name="TextBox 19"/>
          <p:cNvSpPr txBox="1"/>
          <p:nvPr/>
        </p:nvSpPr>
        <p:spPr>
          <a:xfrm>
            <a:off x="4581800" y="2460268"/>
            <a:ext cx="1306248" cy="461665"/>
          </a:xfrm>
          <a:prstGeom prst="rect">
            <a:avLst/>
          </a:prstGeom>
          <a:noFill/>
        </p:spPr>
        <p:txBody>
          <a:bodyPr wrap="square" rtlCol="0">
            <a:spAutoFit/>
          </a:bodyPr>
          <a:lstStyle/>
          <a:p>
            <a:r>
              <a:rPr lang="en-US" sz="1200" b="1" i="1" dirty="0" err="1"/>
              <a:t>Negocios</a:t>
            </a:r>
            <a:r>
              <a:rPr lang="en-US" sz="1200" b="1" i="1" dirty="0"/>
              <a:t> e </a:t>
            </a:r>
            <a:r>
              <a:rPr lang="en-US" sz="1200" b="1" i="1" dirty="0" err="1"/>
              <a:t>Industrias</a:t>
            </a:r>
            <a:r>
              <a:rPr lang="en-US" sz="1200" b="1" i="1" dirty="0"/>
              <a:t> </a:t>
            </a:r>
          </a:p>
        </p:txBody>
      </p:sp>
      <p:sp>
        <p:nvSpPr>
          <p:cNvPr id="21" name="TextBox 20"/>
          <p:cNvSpPr txBox="1"/>
          <p:nvPr/>
        </p:nvSpPr>
        <p:spPr>
          <a:xfrm>
            <a:off x="4591325" y="3502274"/>
            <a:ext cx="1306248" cy="461665"/>
          </a:xfrm>
          <a:prstGeom prst="rect">
            <a:avLst/>
          </a:prstGeom>
          <a:noFill/>
        </p:spPr>
        <p:txBody>
          <a:bodyPr wrap="square" rtlCol="0">
            <a:spAutoFit/>
          </a:bodyPr>
          <a:lstStyle/>
          <a:p>
            <a:r>
              <a:rPr lang="en-US" sz="1200" b="1" i="1" dirty="0"/>
              <a:t>Artes y Humanidades</a:t>
            </a:r>
          </a:p>
        </p:txBody>
      </p:sp>
      <p:sp>
        <p:nvSpPr>
          <p:cNvPr id="22" name="TextBox 21"/>
          <p:cNvSpPr txBox="1"/>
          <p:nvPr/>
        </p:nvSpPr>
        <p:spPr>
          <a:xfrm>
            <a:off x="4555174" y="4406274"/>
            <a:ext cx="1306248" cy="461665"/>
          </a:xfrm>
          <a:prstGeom prst="rect">
            <a:avLst/>
          </a:prstGeom>
          <a:noFill/>
        </p:spPr>
        <p:txBody>
          <a:bodyPr wrap="square" rtlCol="0">
            <a:spAutoFit/>
          </a:bodyPr>
          <a:lstStyle/>
          <a:p>
            <a:r>
              <a:rPr lang="en-US" sz="1200" b="1" i="1" dirty="0"/>
              <a:t>Servicios Públicos</a:t>
            </a:r>
          </a:p>
        </p:txBody>
      </p:sp>
      <p:sp>
        <p:nvSpPr>
          <p:cNvPr id="23" name="TextBox 22"/>
          <p:cNvSpPr txBox="1"/>
          <p:nvPr/>
        </p:nvSpPr>
        <p:spPr>
          <a:xfrm>
            <a:off x="4532718" y="5396264"/>
            <a:ext cx="1563282" cy="646331"/>
          </a:xfrm>
          <a:prstGeom prst="rect">
            <a:avLst/>
          </a:prstGeom>
          <a:noFill/>
        </p:spPr>
        <p:txBody>
          <a:bodyPr wrap="square" rtlCol="0">
            <a:spAutoFit/>
          </a:bodyPr>
          <a:lstStyle/>
          <a:p>
            <a:r>
              <a:rPr lang="en-US" sz="1200" b="1" i="1" dirty="0"/>
              <a:t>Estudios Multidisciplinarios</a:t>
            </a:r>
          </a:p>
          <a:p>
            <a:endParaRPr lang="en-US" sz="1200" b="1" i="1" dirty="0"/>
          </a:p>
        </p:txBody>
      </p:sp>
      <p:sp>
        <p:nvSpPr>
          <p:cNvPr id="34" name="Cross 33"/>
          <p:cNvSpPr/>
          <p:nvPr/>
        </p:nvSpPr>
        <p:spPr>
          <a:xfrm>
            <a:off x="3412436" y="593565"/>
            <a:ext cx="397564" cy="351096"/>
          </a:xfrm>
          <a:prstGeom prst="plu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35" name="Cross 34"/>
          <p:cNvSpPr/>
          <p:nvPr/>
        </p:nvSpPr>
        <p:spPr>
          <a:xfrm>
            <a:off x="6044928" y="593565"/>
            <a:ext cx="397564" cy="351096"/>
          </a:xfrm>
          <a:prstGeom prst="plu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36" name="TextBox 35"/>
          <p:cNvSpPr txBox="1"/>
          <p:nvPr/>
        </p:nvSpPr>
        <p:spPr>
          <a:xfrm>
            <a:off x="3611218" y="6059269"/>
            <a:ext cx="2749976" cy="600164"/>
          </a:xfrm>
          <a:prstGeom prst="rect">
            <a:avLst/>
          </a:prstGeom>
          <a:noFill/>
        </p:spPr>
        <p:txBody>
          <a:bodyPr wrap="square" rtlCol="0">
            <a:spAutoFit/>
          </a:bodyPr>
          <a:lstStyle/>
          <a:p>
            <a:r>
              <a:rPr lang="es-ES" sz="1100" i="1" dirty="0"/>
              <a:t>Con 26 créditos, los estudiantes pueden ser elegibles para la universidad bajo el plan de entrada general.</a:t>
            </a:r>
            <a:endParaRPr lang="en-US" sz="1100" i="1" dirty="0"/>
          </a:p>
        </p:txBody>
      </p:sp>
      <p:sp>
        <p:nvSpPr>
          <p:cNvPr id="37" name="TextBox 36"/>
          <p:cNvSpPr txBox="1"/>
          <p:nvPr/>
        </p:nvSpPr>
        <p:spPr>
          <a:xfrm>
            <a:off x="6361194" y="4247976"/>
            <a:ext cx="2244832" cy="1107996"/>
          </a:xfrm>
          <a:prstGeom prst="rect">
            <a:avLst/>
          </a:prstGeom>
          <a:noFill/>
        </p:spPr>
        <p:txBody>
          <a:bodyPr wrap="square" rtlCol="0">
            <a:spAutoFit/>
          </a:bodyPr>
          <a:lstStyle/>
          <a:p>
            <a:r>
              <a:rPr lang="es-ES" sz="1100" i="1" dirty="0"/>
              <a:t>Con el Programa Distinguido, los estudiantes son elegibles para la admisión universitaria automática bajo la regla del 10 porciento.</a:t>
            </a:r>
            <a:endParaRPr lang="en-US" sz="1100" i="1" dirty="0"/>
          </a:p>
          <a:p>
            <a:endParaRPr lang="en-US" sz="1100" i="1" dirty="0"/>
          </a:p>
        </p:txBody>
      </p:sp>
      <p:sp>
        <p:nvSpPr>
          <p:cNvPr id="4" name="Slide Number Placeholder 3"/>
          <p:cNvSpPr>
            <a:spLocks noGrp="1"/>
          </p:cNvSpPr>
          <p:nvPr>
            <p:ph type="sldNum" sz="quarter" idx="12"/>
          </p:nvPr>
        </p:nvSpPr>
        <p:spPr/>
        <p:txBody>
          <a:bodyPr/>
          <a:lstStyle/>
          <a:p>
            <a:pPr>
              <a:defRPr/>
            </a:pPr>
            <a:fld id="{92806386-3D0B-4BBB-8A3A-DC71185D9E75}" type="slidenum">
              <a:rPr lang="en-US" smtClean="0"/>
              <a:pPr>
                <a:defRPr/>
              </a:pPr>
              <a:t>7</a:t>
            </a:fld>
            <a:endParaRPr lang="en-US"/>
          </a:p>
        </p:txBody>
      </p:sp>
    </p:spTree>
    <p:extLst>
      <p:ext uri="{BB962C8B-B14F-4D97-AF65-F5344CB8AC3E}">
        <p14:creationId xmlns:p14="http://schemas.microsoft.com/office/powerpoint/2010/main" val="266906231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14600" y="1363133"/>
            <a:ext cx="3048000" cy="4739759"/>
          </a:xfrm>
          <a:prstGeom prst="rect">
            <a:avLst/>
          </a:prstGeom>
          <a:noFill/>
        </p:spPr>
        <p:txBody>
          <a:bodyPr wrap="square" rtlCol="0">
            <a:spAutoFit/>
          </a:bodyPr>
          <a:lstStyle/>
          <a:p>
            <a:pPr>
              <a:spcAft>
                <a:spcPts val="1200"/>
              </a:spcAft>
            </a:pPr>
            <a:r>
              <a:rPr lang="en-US" sz="1600" dirty="0"/>
              <a:t>In the new plan, students are no longer required to take four years of classes in English, math, science and social studies. </a:t>
            </a:r>
          </a:p>
          <a:p>
            <a:pPr>
              <a:spcAft>
                <a:spcPts val="1200"/>
              </a:spcAft>
            </a:pPr>
            <a:r>
              <a:rPr lang="en-US" sz="1600" dirty="0"/>
              <a:t>By weakening the requirements, your child’s college eligibility is threatened.</a:t>
            </a:r>
          </a:p>
          <a:p>
            <a:pPr>
              <a:spcAft>
                <a:spcPts val="1200"/>
              </a:spcAft>
            </a:pPr>
            <a:r>
              <a:rPr lang="es-ES" sz="1600" i="1" dirty="0">
                <a:solidFill>
                  <a:schemeClr val="accent5">
                    <a:lumMod val="75000"/>
                  </a:schemeClr>
                </a:solidFill>
              </a:rPr>
              <a:t>En el plan nuevo, los estudiantes no estarán obligados a tomar cuatro años de clases de Inglés, matemáticas, ciencias e historia.</a:t>
            </a:r>
          </a:p>
          <a:p>
            <a:pPr>
              <a:spcAft>
                <a:spcPts val="1200"/>
              </a:spcAft>
            </a:pPr>
            <a:r>
              <a:rPr lang="es-ES" sz="1600" i="1" dirty="0">
                <a:solidFill>
                  <a:schemeClr val="accent5">
                    <a:lumMod val="75000"/>
                  </a:schemeClr>
                </a:solidFill>
              </a:rPr>
              <a:t>Al reducir los requisitos, la elegibilidad universitaria de su hijo estará en peligro.</a:t>
            </a:r>
            <a:endParaRPr lang="en-US" sz="1600" i="1" dirty="0">
              <a:solidFill>
                <a:schemeClr val="accent5">
                  <a:lumMod val="75000"/>
                </a:schemeClr>
              </a:solidFill>
            </a:endParaRPr>
          </a:p>
        </p:txBody>
      </p:sp>
      <p:pic>
        <p:nvPicPr>
          <p:cNvPr id="2052" name="Picture 4" descr="http://www.golocalworcester.com/images/sized/images/sized/remote/media-golocalprov-com--Lifestyle_denied-360x2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354666"/>
            <a:ext cx="3429000" cy="2638426"/>
          </a:xfrm>
          <a:prstGeom prst="rect">
            <a:avLst/>
          </a:prstGeom>
          <a:ln>
            <a:noFill/>
          </a:ln>
          <a:effectLst>
            <a:outerShdw blurRad="50800" dist="38100" dir="5400000" algn="t" rotWithShape="0">
              <a:prstClr val="black">
                <a:alpha val="40000"/>
              </a:prstClr>
            </a:outerShdw>
            <a:softEdge rad="112500"/>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14EB3BCF-B42D-4C6D-958E-F70B5F167018}" type="slidenum">
              <a:rPr lang="en-US" smtClean="0"/>
              <a:pPr>
                <a:defRPr/>
              </a:pPr>
              <a:t>8</a:t>
            </a:fld>
            <a:endParaRPr lang="en-US"/>
          </a:p>
        </p:txBody>
      </p:sp>
    </p:spTree>
    <p:extLst>
      <p:ext uri="{BB962C8B-B14F-4D97-AF65-F5344CB8AC3E}">
        <p14:creationId xmlns:p14="http://schemas.microsoft.com/office/powerpoint/2010/main" val="6055039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3431500"/>
            <a:ext cx="3619500" cy="2893100"/>
          </a:xfrm>
          <a:prstGeom prst="rect">
            <a:avLst/>
          </a:prstGeom>
          <a:noFill/>
        </p:spPr>
        <p:txBody>
          <a:bodyPr wrap="square" rtlCol="0">
            <a:spAutoFit/>
          </a:bodyPr>
          <a:lstStyle/>
          <a:p>
            <a:r>
              <a:rPr lang="en-US" sz="1400" dirty="0"/>
              <a:t>Your child can earn a </a:t>
            </a:r>
            <a:r>
              <a:rPr lang="en-US" sz="1400" b="1" dirty="0"/>
              <a:t>“Distinguished Level of Achievement” </a:t>
            </a:r>
            <a:r>
              <a:rPr lang="en-US" sz="1400" dirty="0"/>
              <a:t>on his or her diploma by taking the fourth year in math (including Algebra II) and science, taking the requirements for at least one endorsement and getting good grades. </a:t>
            </a:r>
          </a:p>
          <a:p>
            <a:endParaRPr lang="en-US" sz="1400" dirty="0"/>
          </a:p>
          <a:p>
            <a:r>
              <a:rPr lang="en-US" sz="1400" dirty="0"/>
              <a:t>This makes him or her eligible for the Top 10 Percent Plan.</a:t>
            </a:r>
          </a:p>
          <a:p>
            <a:endParaRPr lang="en-US" sz="1400" dirty="0"/>
          </a:p>
          <a:p>
            <a:r>
              <a:rPr lang="en-US" sz="1400" dirty="0"/>
              <a:t>And it is the best way to ensure your child is prepared for college.</a:t>
            </a:r>
          </a:p>
          <a:p>
            <a:endParaRPr lang="en-US" sz="1400" dirty="0"/>
          </a:p>
        </p:txBody>
      </p:sp>
      <p:grpSp>
        <p:nvGrpSpPr>
          <p:cNvPr id="3" name="Group 2"/>
          <p:cNvGrpSpPr/>
          <p:nvPr/>
        </p:nvGrpSpPr>
        <p:grpSpPr>
          <a:xfrm>
            <a:off x="2362200" y="1524000"/>
            <a:ext cx="5295900" cy="1432053"/>
            <a:chOff x="2857500" y="1371600"/>
            <a:chExt cx="5295900" cy="1432053"/>
          </a:xfrm>
        </p:grpSpPr>
        <p:sp>
          <p:nvSpPr>
            <p:cNvPr id="5" name="TextBox 4"/>
            <p:cNvSpPr txBox="1"/>
            <p:nvPr/>
          </p:nvSpPr>
          <p:spPr>
            <a:xfrm>
              <a:off x="3695700" y="1911101"/>
              <a:ext cx="4457700" cy="892552"/>
            </a:xfrm>
            <a:prstGeom prst="rect">
              <a:avLst/>
            </a:prstGeom>
            <a:solidFill>
              <a:srgbClr val="FFC000"/>
            </a:solidFill>
          </p:spPr>
          <p:style>
            <a:lnRef idx="1">
              <a:schemeClr val="accent2"/>
            </a:lnRef>
            <a:fillRef idx="3">
              <a:schemeClr val="accent2"/>
            </a:fillRef>
            <a:effectRef idx="2">
              <a:schemeClr val="accent2"/>
            </a:effectRef>
            <a:fontRef idx="minor">
              <a:schemeClr val="lt1"/>
            </a:fontRef>
          </p:style>
          <p:txBody>
            <a:bodyPr wrap="square">
              <a:spAutoFit/>
            </a:bodyPr>
            <a:lstStyle/>
            <a:p>
              <a:pPr marL="112713">
                <a:defRPr/>
              </a:pPr>
              <a:r>
                <a:rPr lang="en-US" sz="800" b="1" dirty="0">
                  <a:solidFill>
                    <a:schemeClr val="tx1"/>
                  </a:solidFill>
                </a:rPr>
                <a:t> </a:t>
              </a:r>
            </a:p>
            <a:p>
              <a:pPr marL="112713">
                <a:defRPr/>
              </a:pPr>
              <a:r>
                <a:rPr lang="en-US" b="1" dirty="0">
                  <a:solidFill>
                    <a:schemeClr val="tx1"/>
                  </a:solidFill>
                </a:rPr>
                <a:t>“Distinguished Level of Achievement”</a:t>
              </a:r>
            </a:p>
            <a:p>
              <a:pPr marL="112713">
                <a:defRPr/>
              </a:pPr>
              <a:r>
                <a:rPr lang="en-US" b="1" i="1" dirty="0">
                  <a:solidFill>
                    <a:schemeClr val="accent5">
                      <a:lumMod val="75000"/>
                    </a:schemeClr>
                  </a:solidFill>
                </a:rPr>
                <a:t>“</a:t>
              </a:r>
              <a:r>
                <a:rPr lang="en-US" b="1" i="1" dirty="0" err="1">
                  <a:solidFill>
                    <a:schemeClr val="accent5">
                      <a:lumMod val="75000"/>
                    </a:schemeClr>
                  </a:solidFill>
                </a:rPr>
                <a:t>Nivel</a:t>
              </a:r>
              <a:r>
                <a:rPr lang="en-US" b="1" i="1" dirty="0">
                  <a:solidFill>
                    <a:schemeClr val="accent5">
                      <a:lumMod val="75000"/>
                    </a:schemeClr>
                  </a:solidFill>
                </a:rPr>
                <a:t> de Logros </a:t>
              </a:r>
              <a:r>
                <a:rPr lang="en-US" b="1" i="1" dirty="0" err="1">
                  <a:solidFill>
                    <a:schemeClr val="accent5">
                      <a:lumMod val="75000"/>
                    </a:schemeClr>
                  </a:solidFill>
                </a:rPr>
                <a:t>Distinguido</a:t>
              </a:r>
              <a:r>
                <a:rPr lang="en-US" b="1" i="1" dirty="0">
                  <a:solidFill>
                    <a:schemeClr val="accent5">
                      <a:lumMod val="75000"/>
                    </a:schemeClr>
                  </a:solidFill>
                </a:rPr>
                <a:t>”</a:t>
              </a:r>
            </a:p>
            <a:p>
              <a:pPr marL="112713">
                <a:defRPr/>
              </a:pPr>
              <a:r>
                <a:rPr lang="en-US" sz="800" b="1" i="1" dirty="0">
                  <a:solidFill>
                    <a:schemeClr val="accent5">
                      <a:lumMod val="75000"/>
                    </a:schemeClr>
                  </a:solidFill>
                </a:rPr>
                <a:t> </a:t>
              </a:r>
            </a:p>
          </p:txBody>
        </p:sp>
        <p:sp>
          <p:nvSpPr>
            <p:cNvPr id="6" name="5-Point Star 5"/>
            <p:cNvSpPr/>
            <p:nvPr/>
          </p:nvSpPr>
          <p:spPr>
            <a:xfrm>
              <a:off x="2857500" y="1371600"/>
              <a:ext cx="1198892" cy="1079003"/>
            </a:xfrm>
            <a:prstGeom prst="star5">
              <a:avLst/>
            </a:prstGeom>
            <a:solidFill>
              <a:srgbClr val="FFC000"/>
            </a:solidFill>
            <a:ln>
              <a:solidFill>
                <a:schemeClr val="tx1"/>
              </a:solidFill>
              <a:prstDash val="solid"/>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1"/>
          <p:cNvSpPr>
            <a:spLocks noGrp="1"/>
          </p:cNvSpPr>
          <p:nvPr>
            <p:ph type="title"/>
          </p:nvPr>
        </p:nvSpPr>
        <p:spPr>
          <a:xfrm>
            <a:off x="1051560" y="381000"/>
            <a:ext cx="8016240" cy="1219200"/>
          </a:xfrm>
        </p:spPr>
        <p:txBody>
          <a:bodyPr>
            <a:noAutofit/>
          </a:bodyPr>
          <a:lstStyle/>
          <a:p>
            <a:r>
              <a:rPr lang="en-US" sz="2400" b="1" dirty="0">
                <a:solidFill>
                  <a:schemeClr val="bg2">
                    <a:lumMod val="25000"/>
                  </a:schemeClr>
                </a:solidFill>
                <a:effectLst>
                  <a:outerShdw blurRad="38100" dist="38100" dir="2700000" algn="tl">
                    <a:srgbClr val="000000">
                      <a:alpha val="43137"/>
                    </a:srgbClr>
                  </a:outerShdw>
                </a:effectLst>
              </a:rPr>
              <a:t>Get Your Child on the Distinguished Achievement Path</a:t>
            </a:r>
            <a:br>
              <a:rPr lang="en-US" sz="2400" b="1" dirty="0">
                <a:solidFill>
                  <a:schemeClr val="bg2">
                    <a:lumMod val="25000"/>
                  </a:schemeClr>
                </a:solidFill>
                <a:effectLst>
                  <a:outerShdw blurRad="38100" dist="38100" dir="2700000" algn="tl">
                    <a:srgbClr val="000000">
                      <a:alpha val="43137"/>
                    </a:srgbClr>
                  </a:outerShdw>
                </a:effectLst>
              </a:rPr>
            </a:br>
            <a:r>
              <a:rPr lang="es-MX" sz="2400" b="1" i="1" dirty="0">
                <a:solidFill>
                  <a:schemeClr val="accent3">
                    <a:lumMod val="50000"/>
                  </a:schemeClr>
                </a:solidFill>
                <a:effectLst>
                  <a:outerShdw blurRad="38100" dist="38100" dir="2700000" algn="tl">
                    <a:srgbClr val="000000">
                      <a:alpha val="43137"/>
                    </a:srgbClr>
                  </a:outerShdw>
                </a:effectLst>
              </a:rPr>
              <a:t>Ingrese a Su Hijo en el Programa de Distinción</a:t>
            </a:r>
            <a:endParaRPr lang="en-US" sz="2400" b="1" i="1" dirty="0">
              <a:solidFill>
                <a:schemeClr val="accent3">
                  <a:lumMod val="50000"/>
                </a:schemeClr>
              </a:solidFill>
              <a:effectLst>
                <a:outerShdw blurRad="38100" dist="38100" dir="2700000" algn="tl">
                  <a:srgbClr val="000000">
                    <a:alpha val="43137"/>
                  </a:srgbClr>
                </a:outerShdw>
              </a:effectLst>
            </a:endParaRPr>
          </a:p>
        </p:txBody>
      </p:sp>
      <p:sp>
        <p:nvSpPr>
          <p:cNvPr id="9" name="TextBox 8"/>
          <p:cNvSpPr txBox="1"/>
          <p:nvPr/>
        </p:nvSpPr>
        <p:spPr>
          <a:xfrm>
            <a:off x="4800599" y="3431500"/>
            <a:ext cx="3961771" cy="2893100"/>
          </a:xfrm>
          <a:prstGeom prst="rect">
            <a:avLst/>
          </a:prstGeom>
          <a:noFill/>
        </p:spPr>
        <p:txBody>
          <a:bodyPr wrap="square" rtlCol="0">
            <a:spAutoFit/>
          </a:bodyPr>
          <a:lstStyle/>
          <a:p>
            <a:r>
              <a:rPr lang="es-MX" sz="1400" i="1" dirty="0">
                <a:solidFill>
                  <a:schemeClr val="accent5">
                    <a:lumMod val="75000"/>
                  </a:schemeClr>
                </a:solidFill>
              </a:rPr>
              <a:t>Su hijo puede alcanzar el </a:t>
            </a:r>
            <a:r>
              <a:rPr lang="es-MX" sz="1400" b="1" i="1" dirty="0">
                <a:solidFill>
                  <a:schemeClr val="accent5">
                    <a:lumMod val="75000"/>
                  </a:schemeClr>
                </a:solidFill>
              </a:rPr>
              <a:t>"Nivel de Logros Distinguido"</a:t>
            </a:r>
            <a:r>
              <a:rPr lang="es-MX" sz="1400" i="1" dirty="0">
                <a:solidFill>
                  <a:schemeClr val="accent5">
                    <a:lumMod val="75000"/>
                  </a:schemeClr>
                </a:solidFill>
              </a:rPr>
              <a:t> en su diploma, tomando los cuarto créditos en ciencias y matemáticas (incluyendo Álgebra II), teniendo los requisitos aprobados por lo menos de un plan de especialidad y sacar buenas calificaciones.</a:t>
            </a:r>
            <a:endParaRPr lang="en-US" sz="1400" i="1" dirty="0">
              <a:solidFill>
                <a:schemeClr val="accent5">
                  <a:lumMod val="75000"/>
                </a:schemeClr>
              </a:solidFill>
            </a:endParaRPr>
          </a:p>
          <a:p>
            <a:endParaRPr lang="en-US" sz="1400" i="1" dirty="0">
              <a:solidFill>
                <a:schemeClr val="accent5">
                  <a:lumMod val="75000"/>
                </a:schemeClr>
              </a:solidFill>
            </a:endParaRPr>
          </a:p>
          <a:p>
            <a:r>
              <a:rPr lang="es-MX" sz="1400" i="1" dirty="0">
                <a:solidFill>
                  <a:schemeClr val="accent5">
                    <a:lumMod val="75000"/>
                  </a:schemeClr>
                </a:solidFill>
              </a:rPr>
              <a:t>Esto le permite ser elegible para el la regla del 10 porciento</a:t>
            </a:r>
            <a:r>
              <a:rPr lang="es-ES" sz="1400" i="1" dirty="0">
                <a:solidFill>
                  <a:schemeClr val="accent5">
                    <a:lumMod val="75000"/>
                  </a:schemeClr>
                </a:solidFill>
              </a:rPr>
              <a:t>.</a:t>
            </a:r>
            <a:endParaRPr lang="en-US" sz="1400" i="1" dirty="0">
              <a:solidFill>
                <a:schemeClr val="accent5">
                  <a:lumMod val="75000"/>
                </a:schemeClr>
              </a:solidFill>
            </a:endParaRPr>
          </a:p>
          <a:p>
            <a:endParaRPr lang="en-US" sz="1400" i="1" dirty="0">
              <a:solidFill>
                <a:schemeClr val="accent5">
                  <a:lumMod val="75000"/>
                </a:schemeClr>
              </a:solidFill>
            </a:endParaRPr>
          </a:p>
          <a:p>
            <a:r>
              <a:rPr lang="es-MX" sz="1400" i="1" dirty="0">
                <a:solidFill>
                  <a:schemeClr val="accent5">
                    <a:lumMod val="75000"/>
                  </a:schemeClr>
                </a:solidFill>
              </a:rPr>
              <a:t>Esta es la mejor opción para asegurar que su hijo esté preparado para la universidad.</a:t>
            </a:r>
            <a:endParaRPr lang="en-US" sz="1400" i="1" dirty="0">
              <a:solidFill>
                <a:schemeClr val="accent5">
                  <a:lumMod val="75000"/>
                </a:schemeClr>
              </a:solidFill>
            </a:endParaRPr>
          </a:p>
          <a:p>
            <a:endParaRPr lang="en-US" sz="1400" dirty="0">
              <a:solidFill>
                <a:schemeClr val="accent5">
                  <a:lumMod val="75000"/>
                </a:schemeClr>
              </a:solidFill>
            </a:endParaRPr>
          </a:p>
        </p:txBody>
      </p:sp>
      <p:sp>
        <p:nvSpPr>
          <p:cNvPr id="2" name="Slide Number Placeholder 1"/>
          <p:cNvSpPr>
            <a:spLocks noGrp="1"/>
          </p:cNvSpPr>
          <p:nvPr>
            <p:ph type="sldNum" sz="quarter" idx="12"/>
          </p:nvPr>
        </p:nvSpPr>
        <p:spPr/>
        <p:txBody>
          <a:bodyPr/>
          <a:lstStyle/>
          <a:p>
            <a:pPr>
              <a:defRPr/>
            </a:pPr>
            <a:fld id="{EF93E901-A195-4752-954D-8363B0E1838F}" type="slidenum">
              <a:rPr lang="en-US" smtClean="0"/>
              <a:pPr>
                <a:defRPr/>
              </a:pPr>
              <a:t>9</a:t>
            </a:fld>
            <a:endParaRPr lang="en-US"/>
          </a:p>
        </p:txBody>
      </p:sp>
    </p:spTree>
    <p:extLst>
      <p:ext uri="{BB962C8B-B14F-4D97-AF65-F5344CB8AC3E}">
        <p14:creationId xmlns:p14="http://schemas.microsoft.com/office/powerpoint/2010/main" val="1918955196"/>
      </p:ext>
    </p:extLst>
  </p:cSld>
  <p:clrMapOvr>
    <a:masterClrMapping/>
  </p:clrMapOvr>
  <p:transition>
    <p:fade/>
  </p:transition>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Blue Segoe 4-3 template-template_April-17-2007">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4323</TotalTime>
  <Words>4092</Words>
  <Application>Microsoft Office PowerPoint</Application>
  <PresentationFormat>On-screen Show (4:3)</PresentationFormat>
  <Paragraphs>486</Paragraphs>
  <Slides>33</Slides>
  <Notes>0</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Blue Segoe 4-3 template-template_April-17-2007</vt:lpstr>
      <vt:lpstr>Solstice</vt:lpstr>
      <vt:lpstr>What Parents Need to Know About  Texas Graduation Requirements Lo que los Padres Deben Saber sobre los Requisitos de Graduación en Texas</vt:lpstr>
      <vt:lpstr>PowerPoint Presentation</vt:lpstr>
      <vt:lpstr>PowerPoint Presentation</vt:lpstr>
      <vt:lpstr>Some Diploma Plans Will Not Prepare Students for College</vt:lpstr>
      <vt:lpstr>The New Graduation Plan Includes Foundation Courses and Endorsement Courses</vt:lpstr>
      <vt:lpstr>PowerPoint Presentation</vt:lpstr>
      <vt:lpstr>PowerPoint Presentation</vt:lpstr>
      <vt:lpstr>PowerPoint Presentation</vt:lpstr>
      <vt:lpstr>Get Your Child on the Distinguished Achievement Path Ingrese a Su Hijo en el Programa de Distinción</vt:lpstr>
      <vt:lpstr>The Endorsement is an additional 4 credits Las Especialidades consisten de 4 créditos adicionales</vt:lpstr>
      <vt:lpstr>PowerPoint Presentation</vt:lpstr>
      <vt:lpstr>PowerPoint Presentation</vt:lpstr>
      <vt:lpstr>PowerPoint Presentation</vt:lpstr>
      <vt:lpstr>PowerPoint Presentation</vt:lpstr>
      <vt:lpstr>PowerPoint Presentation</vt:lpstr>
      <vt:lpstr>PowerPoint Presentation</vt:lpstr>
      <vt:lpstr>The “Minimum” Diploma Takes Away College Chances El Programa Básico/Fundamental, que no tiene ninguna especialidad, pone en peligro las oportunidades universitarias</vt:lpstr>
      <vt:lpstr>PowerPoint Presentation</vt:lpstr>
      <vt:lpstr>Students Need Algebra II Los Estudiantes Necesitan Álgebra II</vt:lpstr>
      <vt:lpstr>Students Need Other Challenging Courses Too Los estudiantes también necesitan otros cursos avanzados</vt:lpstr>
      <vt:lpstr>PowerPoint Presentation</vt:lpstr>
      <vt:lpstr>PowerPoint Presentation</vt:lpstr>
      <vt:lpstr>PowerPoint Presentation</vt:lpstr>
      <vt:lpstr>There are Fewer End-of-Course Exams Hay Menos Exámenes de Fin de Curso</vt:lpstr>
      <vt:lpstr>PowerPoint Presentation</vt:lpstr>
      <vt:lpstr>PowerPoint Presentation</vt:lpstr>
      <vt:lpstr>PowerPoint Presentation</vt:lpstr>
      <vt:lpstr>PowerPoint Presentation</vt:lpstr>
      <vt:lpstr>PowerPoint Presentation</vt:lpstr>
      <vt:lpstr>PowerPoint Presentation</vt:lpstr>
      <vt:lpstr>Resources</vt:lpstr>
      <vt:lpstr>Resources</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Microsoft Corp.</dc:creator>
  <cp:lastModifiedBy>Christie</cp:lastModifiedBy>
  <cp:revision>380</cp:revision>
  <cp:lastPrinted>2017-12-15T16:09:35Z</cp:lastPrinted>
  <dcterms:created xsi:type="dcterms:W3CDTF">2008-08-21T01:40:06Z</dcterms:created>
  <dcterms:modified xsi:type="dcterms:W3CDTF">2018-06-07T15:09:56Z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TC102867211033</vt:lpwstr>
  </property>
</Properties>
</file>