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5" r:id="rId1"/>
  </p:sldMasterIdLst>
  <p:handoutMasterIdLst>
    <p:handoutMasterId r:id="rId19"/>
  </p:handoutMasterIdLst>
  <p:sldIdLst>
    <p:sldId id="272" r:id="rId2"/>
    <p:sldId id="258" r:id="rId3"/>
    <p:sldId id="293" r:id="rId4"/>
    <p:sldId id="294" r:id="rId5"/>
    <p:sldId id="295" r:id="rId6"/>
    <p:sldId id="296" r:id="rId7"/>
    <p:sldId id="282" r:id="rId8"/>
    <p:sldId id="292" r:id="rId9"/>
    <p:sldId id="284" r:id="rId10"/>
    <p:sldId id="283" r:id="rId11"/>
    <p:sldId id="290" r:id="rId12"/>
    <p:sldId id="291" r:id="rId13"/>
    <p:sldId id="285" r:id="rId14"/>
    <p:sldId id="286" r:id="rId15"/>
    <p:sldId id="288" r:id="rId16"/>
    <p:sldId id="289" r:id="rId17"/>
    <p:sldId id="276" r:id="rId18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0099CC"/>
    <a:srgbClr val="FFCC66"/>
    <a:srgbClr val="FFFF66"/>
    <a:srgbClr val="EAEAEA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6693" autoAdjust="0"/>
    <p:restoredTop sz="94660"/>
  </p:normalViewPr>
  <p:slideViewPr>
    <p:cSldViewPr>
      <p:cViewPr>
        <p:scale>
          <a:sx n="75" d="100"/>
          <a:sy n="75" d="100"/>
        </p:scale>
        <p:origin x="-1998" y="-4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15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3B6B7B9-BF83-4788-9C0D-AB1A5F3C524D}" type="datetimeFigureOut">
              <a:rPr lang="en-US"/>
              <a:pPr>
                <a:defRPr/>
              </a:pPr>
              <a:t>2/28/2014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8B07748-9EE3-442D-BC25-E8299C556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4074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2/28/2014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pic>
        <p:nvPicPr>
          <p:cNvPr id="13" name="Picture 12" descr="idraLOGO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814960"/>
            <a:ext cx="144780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2/28/2014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2/28/2014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2/28/2014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2/28/2014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2/28/2014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2/28/2014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2/28/2014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2/28/2014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2/28/2014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2/28/2014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2/28/2014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  <p:sp>
        <p:nvSpPr>
          <p:cNvPr id="11" name="Line 12"/>
          <p:cNvSpPr>
            <a:spLocks noChangeShapeType="1"/>
          </p:cNvSpPr>
          <p:nvPr userDrawn="1"/>
        </p:nvSpPr>
        <p:spPr bwMode="auto">
          <a:xfrm>
            <a:off x="1905000" y="1219200"/>
            <a:ext cx="0" cy="2057400"/>
          </a:xfrm>
          <a:prstGeom prst="line">
            <a:avLst/>
          </a:prstGeom>
          <a:noFill/>
          <a:ln w="349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" name="Picture 19" descr="idraLOGO1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889625"/>
            <a:ext cx="144780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t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interest.com/idraedu" TargetMode="External"/><Relationship Id="rId13" Type="http://schemas.openxmlformats.org/officeDocument/2006/relationships/image" Target="../media/image27.jpe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12" Type="http://schemas.openxmlformats.org/officeDocument/2006/relationships/image" Target="../media/image26.png"/><Relationship Id="rId2" Type="http://schemas.openxmlformats.org/officeDocument/2006/relationships/hyperlink" Target="http://www.twitter.com/IDRAedu" TargetMode="External"/><Relationship Id="rId16" Type="http://schemas.openxmlformats.org/officeDocument/2006/relationships/image" Target="../media/image30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linkedin.com/company/interculturaldevelopment-researchassociation" TargetMode="External"/><Relationship Id="rId11" Type="http://schemas.openxmlformats.org/officeDocument/2006/relationships/image" Target="../media/image25.JPG"/><Relationship Id="rId5" Type="http://schemas.openxmlformats.org/officeDocument/2006/relationships/image" Target="../media/image21.png"/><Relationship Id="rId15" Type="http://schemas.openxmlformats.org/officeDocument/2006/relationships/image" Target="../media/image29.png"/><Relationship Id="rId10" Type="http://schemas.openxmlformats.org/officeDocument/2006/relationships/image" Target="../media/image24.jpeg"/><Relationship Id="rId4" Type="http://schemas.openxmlformats.org/officeDocument/2006/relationships/hyperlink" Target="http://www.facebook.com/IDRAed" TargetMode="External"/><Relationship Id="rId9" Type="http://schemas.openxmlformats.org/officeDocument/2006/relationships/image" Target="../media/image23.png"/><Relationship Id="rId1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ctrTitle"/>
          </p:nvPr>
        </p:nvSpPr>
        <p:spPr bwMode="auto">
          <a:xfrm>
            <a:off x="609600" y="2209801"/>
            <a:ext cx="8382000" cy="1600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altLang="en-US" sz="4400" b="1" dirty="0" smtClean="0">
                <a:solidFill>
                  <a:srgbClr val="006699"/>
                </a:solidFill>
                <a:latin typeface="Antiqua 101" pitchFamily="2" charset="0"/>
              </a:rPr>
              <a:t>Along Came a Spider: </a:t>
            </a:r>
            <a:br>
              <a:rPr lang="en-US" altLang="en-US" sz="4400" b="1" dirty="0" smtClean="0">
                <a:solidFill>
                  <a:srgbClr val="006699"/>
                </a:solidFill>
                <a:latin typeface="Antiqua 101" pitchFamily="2" charset="0"/>
              </a:rPr>
            </a:br>
            <a:r>
              <a:rPr lang="en-US" altLang="en-US" sz="4400" b="1" dirty="0" smtClean="0">
                <a:solidFill>
                  <a:srgbClr val="006699"/>
                </a:solidFill>
                <a:latin typeface="Antiqua 101" pitchFamily="2" charset="0"/>
              </a:rPr>
              <a:t>Exploring the Tangled Web!</a:t>
            </a:r>
            <a:br>
              <a:rPr lang="en-US" altLang="en-US" sz="4400" b="1" dirty="0" smtClean="0">
                <a:solidFill>
                  <a:srgbClr val="006699"/>
                </a:solidFill>
                <a:latin typeface="Antiqua 101" pitchFamily="2" charset="0"/>
              </a:rPr>
            </a:br>
            <a:r>
              <a:rPr lang="en-US" altLang="en-US" sz="3600" dirty="0" smtClean="0"/>
              <a:t> </a:t>
            </a:r>
            <a:br>
              <a:rPr lang="en-US" altLang="en-US" sz="3600" dirty="0" smtClean="0"/>
            </a:br>
            <a:endParaRPr lang="en-US" altLang="en-US" sz="3600" b="1" i="1" dirty="0" smtClean="0">
              <a:solidFill>
                <a:srgbClr val="FFCC00"/>
              </a:solidFill>
              <a:latin typeface="Antiqua 101" pitchFamily="2" charset="0"/>
            </a:endParaRP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733800"/>
            <a:ext cx="8686800" cy="1905000"/>
          </a:xfrm>
        </p:spPr>
        <p:txBody>
          <a:bodyPr/>
          <a:lstStyle/>
          <a:p>
            <a:r>
              <a:rPr lang="en-US" altLang="en-US" sz="3600" b="1" dirty="0" smtClean="0">
                <a:latin typeface="Antiqua 101" pitchFamily="2" charset="0"/>
              </a:rPr>
              <a:t>Exciting Interest in STEM </a:t>
            </a:r>
          </a:p>
          <a:p>
            <a:r>
              <a:rPr lang="en-US" altLang="en-US" sz="3600" b="1" dirty="0" smtClean="0">
                <a:latin typeface="Antiqua 101" pitchFamily="2" charset="0"/>
              </a:rPr>
              <a:t>via Language Development</a:t>
            </a:r>
          </a:p>
        </p:txBody>
      </p:sp>
      <p:sp>
        <p:nvSpPr>
          <p:cNvPr id="4100" name="Line 6"/>
          <p:cNvSpPr>
            <a:spLocks noChangeShapeType="1"/>
          </p:cNvSpPr>
          <p:nvPr/>
        </p:nvSpPr>
        <p:spPr bwMode="auto">
          <a:xfrm>
            <a:off x="609600" y="3657600"/>
            <a:ext cx="8077200" cy="0"/>
          </a:xfrm>
          <a:prstGeom prst="line">
            <a:avLst/>
          </a:prstGeom>
          <a:noFill/>
          <a:ln w="38100">
            <a:solidFill>
              <a:srgbClr val="FFCC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05" name="Picture 6" descr="C:\Users\juanita.garcia\AppData\Local\Microsoft\Windows\Temporary Internet Files\Content.IE5\6ZB6QAXJ\MC900436254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50546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650" y="228600"/>
            <a:ext cx="984800" cy="14230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743200" y="5943600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en-US" b="1" dirty="0" smtClean="0">
                <a:solidFill>
                  <a:schemeClr val="bg1"/>
                </a:solidFill>
                <a:latin typeface="Antiqua 101" pitchFamily="2" charset="0"/>
              </a:rPr>
              <a:t>Dr. Juanita C. </a:t>
            </a:r>
            <a:r>
              <a:rPr lang="en-US" altLang="en-US" b="1" dirty="0" err="1" smtClean="0">
                <a:solidFill>
                  <a:schemeClr val="bg1"/>
                </a:solidFill>
                <a:latin typeface="Antiqua 101" pitchFamily="2" charset="0"/>
              </a:rPr>
              <a:t>García</a:t>
            </a:r>
            <a:r>
              <a:rPr lang="en-US" altLang="en-US" b="1" dirty="0" smtClean="0">
                <a:solidFill>
                  <a:schemeClr val="bg1"/>
                </a:solidFill>
                <a:latin typeface="Antiqua 101" pitchFamily="2" charset="0"/>
              </a:rPr>
              <a:t> &amp; </a:t>
            </a:r>
          </a:p>
          <a:p>
            <a:pPr algn="r"/>
            <a:r>
              <a:rPr lang="en-US" altLang="en-US" b="1" dirty="0" smtClean="0">
                <a:solidFill>
                  <a:schemeClr val="bg1"/>
                </a:solidFill>
                <a:latin typeface="Antiqua 101" pitchFamily="2" charset="0"/>
              </a:rPr>
              <a:t>Dr. </a:t>
            </a:r>
            <a:r>
              <a:rPr lang="en-US" altLang="en-US" b="1" dirty="0" err="1" smtClean="0">
                <a:solidFill>
                  <a:schemeClr val="bg1"/>
                </a:solidFill>
                <a:latin typeface="Antiqua 101" pitchFamily="2" charset="0"/>
              </a:rPr>
              <a:t>Rosana</a:t>
            </a:r>
            <a:r>
              <a:rPr lang="en-US" altLang="en-US" b="1" dirty="0" smtClean="0">
                <a:solidFill>
                  <a:schemeClr val="bg1"/>
                </a:solidFill>
                <a:latin typeface="Antiqua 101" pitchFamily="2" charset="0"/>
              </a:rPr>
              <a:t>  G. Rodríguez</a:t>
            </a:r>
          </a:p>
        </p:txBody>
      </p:sp>
      <p:pic>
        <p:nvPicPr>
          <p:cNvPr id="12" name="Picture 11" descr="idraLOGO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29200" y="3657600"/>
            <a:ext cx="144780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2057400" y="2327275"/>
            <a:ext cx="3810000" cy="2397125"/>
          </a:xfrm>
        </p:spPr>
        <p:txBody>
          <a:bodyPr/>
          <a:lstStyle/>
          <a:p>
            <a:pPr marL="0" lvl="2" indent="0">
              <a:buNone/>
            </a:pPr>
            <a:r>
              <a:rPr lang="en-US" altLang="en-US" b="1" dirty="0" smtClean="0">
                <a:latin typeface="Antiqua 101" panose="00000400000000000000" pitchFamily="2" charset="0"/>
              </a:rPr>
              <a:t>Starring…</a:t>
            </a:r>
          </a:p>
          <a:p>
            <a:pPr marL="342900" lvl="2" indent="-342900">
              <a:buClr>
                <a:srgbClr val="006699"/>
              </a:buClr>
              <a:buFont typeface="Times New Roman" panose="02020603050405020304" pitchFamily="18" charset="0"/>
              <a:buChar char="►"/>
            </a:pPr>
            <a:r>
              <a:rPr lang="en-US" altLang="en-US" b="1" dirty="0" err="1" smtClean="0">
                <a:latin typeface="Antiqua 101" panose="00000400000000000000" pitchFamily="2" charset="0"/>
              </a:rPr>
              <a:t>Rosana</a:t>
            </a:r>
            <a:r>
              <a:rPr lang="en-US" altLang="en-US" b="1" dirty="0" smtClean="0">
                <a:latin typeface="Antiqua 101" panose="00000400000000000000" pitchFamily="2" charset="0"/>
              </a:rPr>
              <a:t> as Narrator and </a:t>
            </a:r>
            <a:r>
              <a:rPr lang="en-US" altLang="en-US" b="1" dirty="0" err="1" smtClean="0">
                <a:latin typeface="Antiqua 101" panose="00000400000000000000" pitchFamily="2" charset="0"/>
              </a:rPr>
              <a:t>Jesusita</a:t>
            </a:r>
            <a:endParaRPr lang="en-US" altLang="en-US" b="1" dirty="0" smtClean="0">
              <a:latin typeface="Antiqua 101" panose="00000400000000000000" pitchFamily="2" charset="0"/>
            </a:endParaRPr>
          </a:p>
          <a:p>
            <a:pPr marL="342900" lvl="2" indent="-342900">
              <a:buClr>
                <a:srgbClr val="006699"/>
              </a:buClr>
              <a:buFont typeface="Times New Roman" panose="02020603050405020304" pitchFamily="18" charset="0"/>
              <a:buChar char="►"/>
            </a:pPr>
            <a:r>
              <a:rPr lang="en-US" altLang="en-US" b="1" dirty="0" smtClean="0">
                <a:latin typeface="Antiqua 101" panose="00000400000000000000" pitchFamily="2" charset="0"/>
              </a:rPr>
              <a:t>Juanita as Carmen</a:t>
            </a:r>
          </a:p>
        </p:txBody>
      </p:sp>
      <p:sp>
        <p:nvSpPr>
          <p:cNvPr id="12290" name="Title 1"/>
          <p:cNvSpPr>
            <a:spLocks noGrp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altLang="en-US" sz="4000" b="1" dirty="0" err="1" smtClean="0">
                <a:solidFill>
                  <a:srgbClr val="006699"/>
                </a:solidFill>
                <a:latin typeface="Antiqua 101" panose="00000400000000000000" pitchFamily="2" charset="0"/>
              </a:rPr>
              <a:t>Teatro</a:t>
            </a:r>
            <a:r>
              <a:rPr lang="en-US" altLang="en-US" sz="4000" b="1" dirty="0" smtClean="0">
                <a:solidFill>
                  <a:srgbClr val="006699"/>
                </a:solidFill>
                <a:latin typeface="Antiqua 101" panose="00000400000000000000" pitchFamily="2" charset="0"/>
              </a:rPr>
              <a:t> en el Aula</a:t>
            </a:r>
          </a:p>
        </p:txBody>
      </p:sp>
      <p:pic>
        <p:nvPicPr>
          <p:cNvPr id="13317" name="Picture 5" descr="C:\Users\juanita.garcia\AppData\Local\Microsoft\Windows\Temporary Internet Files\Content.IE5\L2UUWZDF\MC900441361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62" y="1238071"/>
            <a:ext cx="895529" cy="8955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5000" y="1238071"/>
            <a:ext cx="472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/>
            <a:r>
              <a:rPr lang="es-ES" altLang="en-US" sz="2800" b="1" dirty="0" smtClean="0">
                <a:solidFill>
                  <a:schemeClr val="accent3">
                    <a:lumMod val="50000"/>
                  </a:schemeClr>
                </a:solidFill>
                <a:latin typeface="Antiqua 101" panose="00000400000000000000" pitchFamily="2" charset="0"/>
              </a:rPr>
              <a:t>Jesusita y las Arañas ~ Jesusita and </a:t>
            </a:r>
            <a:r>
              <a:rPr lang="es-ES" alt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Antiqua 101" panose="00000400000000000000" pitchFamily="2" charset="0"/>
              </a:rPr>
              <a:t>the</a:t>
            </a:r>
            <a:r>
              <a:rPr lang="es-ES" altLang="en-US" sz="2800" b="1" dirty="0" smtClean="0">
                <a:solidFill>
                  <a:schemeClr val="accent3">
                    <a:lumMod val="50000"/>
                  </a:schemeClr>
                </a:solidFill>
                <a:latin typeface="Antiqua 101" panose="00000400000000000000" pitchFamily="2" charset="0"/>
              </a:rPr>
              <a:t> Spiders</a:t>
            </a:r>
          </a:p>
          <a:p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286000"/>
            <a:ext cx="2178679" cy="3205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905000" y="1219201"/>
            <a:ext cx="6781800" cy="46482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altLang="en-US" sz="2400" b="1" dirty="0" smtClean="0">
                <a:latin typeface="Antiqua 101" pitchFamily="2" charset="0"/>
              </a:rPr>
              <a:t>Provides an opportunity for students to develop fluency</a:t>
            </a:r>
          </a:p>
          <a:p>
            <a:pPr>
              <a:spcAft>
                <a:spcPts val="1200"/>
              </a:spcAft>
            </a:pPr>
            <a:r>
              <a:rPr lang="en-US" altLang="en-US" sz="2400" b="1" dirty="0" smtClean="0">
                <a:latin typeface="Antiqua 101" pitchFamily="2" charset="0"/>
              </a:rPr>
              <a:t>Critical factor necessary for achieving reading comprehension</a:t>
            </a:r>
          </a:p>
          <a:p>
            <a:pPr>
              <a:spcAft>
                <a:spcPts val="1200"/>
              </a:spcAft>
            </a:pPr>
            <a:r>
              <a:rPr lang="en-US" altLang="en-US" sz="2400" b="1" dirty="0" smtClean="0">
                <a:latin typeface="Antiqua 101" pitchFamily="2" charset="0"/>
              </a:rPr>
              <a:t>Three possible benefits</a:t>
            </a:r>
          </a:p>
          <a:p>
            <a:pPr lvl="1">
              <a:spcAft>
                <a:spcPts val="1200"/>
              </a:spcAft>
            </a:pPr>
            <a:r>
              <a:rPr lang="en-US" altLang="en-US" sz="2000" b="1" dirty="0" smtClean="0">
                <a:latin typeface="Antiqua 101" pitchFamily="2" charset="0"/>
              </a:rPr>
              <a:t>Motivational</a:t>
            </a:r>
          </a:p>
          <a:p>
            <a:pPr lvl="1">
              <a:spcAft>
                <a:spcPts val="1200"/>
              </a:spcAft>
            </a:pPr>
            <a:r>
              <a:rPr lang="en-US" altLang="en-US" sz="2000" b="1" dirty="0" smtClean="0">
                <a:latin typeface="Antiqua 101" pitchFamily="2" charset="0"/>
              </a:rPr>
              <a:t>Meaningful context for re-reading</a:t>
            </a:r>
          </a:p>
          <a:p>
            <a:pPr lvl="1">
              <a:spcAft>
                <a:spcPts val="1200"/>
              </a:spcAft>
            </a:pPr>
            <a:r>
              <a:rPr lang="en-US" altLang="en-US" sz="2000" b="1" dirty="0" smtClean="0">
                <a:latin typeface="Antiqua 101" pitchFamily="2" charset="0"/>
              </a:rPr>
              <a:t>Group performance fosters engagement</a:t>
            </a:r>
          </a:p>
        </p:txBody>
      </p:sp>
      <p:sp>
        <p:nvSpPr>
          <p:cNvPr id="13314" name="Title 1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5410200" cy="7810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sz="4000" b="1" dirty="0" smtClean="0">
                <a:solidFill>
                  <a:srgbClr val="006699"/>
                </a:solidFill>
                <a:latin typeface="Antiqua 101" pitchFamily="2" charset="0"/>
              </a:rPr>
              <a:t>Readers Theater</a:t>
            </a:r>
          </a:p>
        </p:txBody>
      </p:sp>
      <p:pic>
        <p:nvPicPr>
          <p:cNvPr id="4" name="Picture 3" descr="C:\Users\juanita.garcia\AppData\Local\Microsoft\Windows\Temporary Internet Files\Content.IE5\5N1CQZUY\MC900018739[1].wm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078"/>
          <a:stretch/>
        </p:blipFill>
        <p:spPr bwMode="auto">
          <a:xfrm>
            <a:off x="457200" y="1220817"/>
            <a:ext cx="1219200" cy="28177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2133600" y="1371601"/>
            <a:ext cx="5715000" cy="3124200"/>
          </a:xfrm>
        </p:spPr>
        <p:txBody>
          <a:bodyPr>
            <a:normAutofit/>
          </a:bodyPr>
          <a:lstStyle/>
          <a:p>
            <a:pPr marL="457200" indent="-457200">
              <a:buFont typeface="Times New Roman" panose="02020603050405020304" pitchFamily="18" charset="0"/>
              <a:buChar char="►"/>
            </a:pPr>
            <a:r>
              <a:rPr lang="en-US" altLang="en-US" sz="2800" dirty="0" smtClean="0">
                <a:latin typeface="Antiqua 101" pitchFamily="2" charset="0"/>
              </a:rPr>
              <a:t>Group memory</a:t>
            </a:r>
          </a:p>
          <a:p>
            <a:pPr marL="457200" lvl="1" indent="-457200">
              <a:buFont typeface="Times New Roman" panose="02020603050405020304" pitchFamily="18" charset="0"/>
              <a:buChar char="►"/>
            </a:pPr>
            <a:r>
              <a:rPr lang="en-US" altLang="en-US" sz="2800" dirty="0" smtClean="0">
                <a:latin typeface="Antiqua 101" pitchFamily="2" charset="0"/>
              </a:rPr>
              <a:t>Observe and write</a:t>
            </a:r>
          </a:p>
          <a:p>
            <a:pPr marL="457200" lvl="1" indent="-457200">
              <a:buFont typeface="Times New Roman" panose="02020603050405020304" pitchFamily="18" charset="0"/>
              <a:buChar char="►"/>
            </a:pPr>
            <a:r>
              <a:rPr lang="en-US" altLang="en-US" sz="2800" dirty="0" smtClean="0">
                <a:latin typeface="Antiqua 101" pitchFamily="2" charset="0"/>
              </a:rPr>
              <a:t>List individual questions</a:t>
            </a:r>
          </a:p>
          <a:p>
            <a:pPr marL="457200" lvl="1" indent="-457200">
              <a:buFont typeface="Times New Roman" panose="02020603050405020304" pitchFamily="18" charset="0"/>
              <a:buChar char="►"/>
            </a:pPr>
            <a:r>
              <a:rPr lang="en-US" altLang="en-US" sz="2800" dirty="0" smtClean="0">
                <a:latin typeface="Antiqua 101" pitchFamily="2" charset="0"/>
              </a:rPr>
              <a:t>Share or borrow</a:t>
            </a:r>
          </a:p>
          <a:p>
            <a:pPr marL="457200" lvl="1" indent="-457200">
              <a:buFont typeface="Times New Roman" panose="02020603050405020304" pitchFamily="18" charset="0"/>
              <a:buChar char="►"/>
            </a:pPr>
            <a:r>
              <a:rPr lang="en-US" altLang="en-US" sz="2800" dirty="0" smtClean="0">
                <a:latin typeface="Antiqua 101" pitchFamily="2" charset="0"/>
              </a:rPr>
              <a:t>Formulate one question</a:t>
            </a:r>
          </a:p>
        </p:txBody>
      </p:sp>
      <p:sp>
        <p:nvSpPr>
          <p:cNvPr id="8194" name="Title 1"/>
          <p:cNvSpPr>
            <a:spLocks noGrp="1"/>
          </p:cNvSpPr>
          <p:nvPr>
            <p:ph type="title"/>
          </p:nvPr>
        </p:nvSpPr>
        <p:spPr bwMode="auto">
          <a:xfrm>
            <a:off x="457200" y="609600"/>
            <a:ext cx="8610600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altLang="en-US" sz="4000" b="1" dirty="0" smtClean="0">
                <a:solidFill>
                  <a:srgbClr val="006699"/>
                </a:solidFill>
                <a:latin typeface="Antiqua 101" pitchFamily="2" charset="0"/>
              </a:rPr>
              <a:t>Thinking Like a Scientist Activity</a:t>
            </a:r>
          </a:p>
        </p:txBody>
      </p:sp>
      <p:pic>
        <p:nvPicPr>
          <p:cNvPr id="15364" name="Picture 4" descr="C:\Users\Christie\AppData\Local\Microsoft\Windows\Temporary Internet Files\Content.IE5\I6SA3DL2\MC90008355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1371600" cy="13188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006699"/>
                </a:solidFill>
                <a:latin typeface="Antiqua 101" panose="00000400000000000000" pitchFamily="2" charset="0"/>
              </a:rPr>
              <a:t>Combining Science and </a:t>
            </a:r>
            <a:br>
              <a:rPr lang="en-US" sz="4000" dirty="0">
                <a:solidFill>
                  <a:srgbClr val="006699"/>
                </a:solidFill>
                <a:latin typeface="Antiqua 101" panose="00000400000000000000" pitchFamily="2" charset="0"/>
              </a:rPr>
            </a:br>
            <a:r>
              <a:rPr lang="en-US" sz="4000" dirty="0" smtClean="0">
                <a:solidFill>
                  <a:srgbClr val="006699"/>
                </a:solidFill>
                <a:latin typeface="Antiqua 101" panose="00000400000000000000" pitchFamily="2" charset="0"/>
              </a:rPr>
              <a:t>           Language Learning</a:t>
            </a:r>
            <a:endParaRPr lang="en-US" sz="4000" dirty="0">
              <a:solidFill>
                <a:srgbClr val="006699"/>
              </a:solidFill>
              <a:latin typeface="Antiqua 101" panose="00000400000000000000" pitchFamily="2" charset="0"/>
            </a:endParaRPr>
          </a:p>
        </p:txBody>
      </p:sp>
      <p:pic>
        <p:nvPicPr>
          <p:cNvPr id="16387" name="Picture 4" descr="computers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3"/>
          <a:stretch/>
        </p:blipFill>
        <p:spPr bwMode="auto">
          <a:xfrm>
            <a:off x="0" y="1524000"/>
            <a:ext cx="18033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7" descr="idraLOGO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889625"/>
            <a:ext cx="144780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Box 3"/>
          <p:cNvSpPr txBox="1">
            <a:spLocks noChangeArrowheads="1"/>
          </p:cNvSpPr>
          <p:nvPr/>
        </p:nvSpPr>
        <p:spPr bwMode="auto">
          <a:xfrm>
            <a:off x="1981200" y="1524000"/>
            <a:ext cx="5638800" cy="400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eaLnBrk="1" hangingPunct="1">
              <a:spcBef>
                <a:spcPct val="0"/>
              </a:spcBef>
              <a:spcAft>
                <a:spcPts val="1200"/>
              </a:spcAft>
              <a:buClr>
                <a:srgbClr val="0099CC"/>
              </a:buClr>
              <a:buFont typeface="Times New Roman" panose="02020603050405020304" pitchFamily="18" charset="0"/>
              <a:buChar char="►"/>
            </a:pPr>
            <a:r>
              <a:rPr lang="en-US" altLang="en-US" sz="2800" dirty="0">
                <a:latin typeface="Antiqua 101" pitchFamily="2" charset="0"/>
              </a:rPr>
              <a:t>Both grounded in inquiry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1200"/>
              </a:spcAft>
              <a:buClr>
                <a:srgbClr val="0099CC"/>
              </a:buClr>
              <a:buFont typeface="Times New Roman" panose="02020603050405020304" pitchFamily="18" charset="0"/>
              <a:buChar char="►"/>
            </a:pPr>
            <a:r>
              <a:rPr lang="en-US" altLang="en-US" sz="2800" dirty="0">
                <a:latin typeface="Antiqua 101" pitchFamily="2" charset="0"/>
              </a:rPr>
              <a:t>Both develop oral and written language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1200"/>
              </a:spcAft>
              <a:buClr>
                <a:srgbClr val="0099CC"/>
              </a:buClr>
              <a:buFont typeface="Times New Roman" panose="02020603050405020304" pitchFamily="18" charset="0"/>
              <a:buChar char="►"/>
            </a:pPr>
            <a:r>
              <a:rPr lang="en-US" altLang="en-US" sz="2800" dirty="0">
                <a:latin typeface="Antiqua 101" pitchFamily="2" charset="0"/>
              </a:rPr>
              <a:t>Both build upon knowledge of the natural world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1200"/>
              </a:spcAft>
              <a:buClr>
                <a:srgbClr val="0099CC"/>
              </a:buClr>
              <a:buFont typeface="Times New Roman" panose="02020603050405020304" pitchFamily="18" charset="0"/>
              <a:buChar char="►"/>
            </a:pPr>
            <a:r>
              <a:rPr lang="en-US" altLang="en-US" sz="2800" dirty="0">
                <a:latin typeface="Antiqua 101" pitchFamily="2" charset="0"/>
              </a:rPr>
              <a:t>Both build self-efficacy and expression</a:t>
            </a:r>
          </a:p>
          <a:p>
            <a:pPr marL="342900" indent="-342900" eaLnBrk="1" hangingPunct="1">
              <a:spcBef>
                <a:spcPct val="0"/>
              </a:spcBef>
              <a:spcAft>
                <a:spcPts val="1200"/>
              </a:spcAft>
              <a:buClr>
                <a:srgbClr val="0099CC"/>
              </a:buClr>
              <a:buFont typeface="Times New Roman" panose="02020603050405020304" pitchFamily="18" charset="0"/>
              <a:buChar char="►"/>
            </a:pPr>
            <a:endParaRPr lang="en-US" altLang="en-US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1943100" y="1181101"/>
            <a:ext cx="6743700" cy="4977606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altLang="en-US" sz="2800" b="1" dirty="0" smtClean="0">
                <a:latin typeface="Antiqua 101" pitchFamily="2" charset="0"/>
              </a:rPr>
              <a:t>What do scientists and writers have in common?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altLang="en-US" sz="2400" dirty="0" smtClean="0">
                <a:latin typeface="Antiqua 101" pitchFamily="2" charset="0"/>
              </a:rPr>
              <a:t>Solve problems through critical thinking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altLang="en-US" sz="2400" dirty="0" smtClean="0">
                <a:latin typeface="Antiqua 101" pitchFamily="2" charset="0"/>
              </a:rPr>
              <a:t>Read, study and write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altLang="en-US" sz="2400" dirty="0" smtClean="0">
                <a:latin typeface="Antiqua 101" pitchFamily="2" charset="0"/>
              </a:rPr>
              <a:t>Pose and investigate questions 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altLang="en-US" sz="2400" dirty="0" smtClean="0">
                <a:latin typeface="Antiqua 101" pitchFamily="2" charset="0"/>
              </a:rPr>
              <a:t>Are inspired by history, language and culture and the natural world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altLang="en-US" sz="2400" dirty="0" smtClean="0">
                <a:latin typeface="Antiqua 101" pitchFamily="2" charset="0"/>
              </a:rPr>
              <a:t>Keep notes &amp; journals to research topics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altLang="en-US" sz="2400" dirty="0" smtClean="0">
                <a:latin typeface="Antiqua 101" pitchFamily="2" charset="0"/>
              </a:rPr>
              <a:t>Use all their senses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altLang="en-US" sz="2400" dirty="0" smtClean="0">
                <a:latin typeface="Antiqua 101" pitchFamily="2" charset="0"/>
              </a:rPr>
              <a:t>Share results, observations and outcomes</a:t>
            </a:r>
          </a:p>
          <a:p>
            <a:pPr marL="0" indent="0" eaLnBrk="1" hangingPunct="1">
              <a:buFontTx/>
              <a:buNone/>
              <a:defRPr/>
            </a:pPr>
            <a:endParaRPr lang="en-US" altLang="en-US" sz="2800" i="1" dirty="0" smtClean="0">
              <a:latin typeface="Antiqua 101" pitchFamily="2" charset="0"/>
            </a:endParaRPr>
          </a:p>
          <a:p>
            <a:pPr eaLnBrk="1" hangingPunct="1">
              <a:defRPr/>
            </a:pPr>
            <a:endParaRPr lang="es-MX" altLang="en-US" sz="2800" i="1" dirty="0" smtClean="0">
              <a:latin typeface="Antiqua 101" pitchFamily="2" charset="0"/>
            </a:endParaRP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9100"/>
            <a:ext cx="8229600" cy="762000"/>
          </a:xfrm>
          <a:noFill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l" eaLnBrk="1" hangingPunct="1">
              <a:defRPr/>
            </a:pPr>
            <a:r>
              <a:rPr lang="en-US" sz="4000" b="1" dirty="0">
                <a:solidFill>
                  <a:srgbClr val="006699"/>
                </a:solidFill>
                <a:latin typeface="Antiqua 101" pitchFamily="2" charset="0"/>
              </a:rPr>
              <a:t>Setting the Stage</a:t>
            </a:r>
            <a:endParaRPr lang="en-US" sz="4000" b="1" dirty="0" smtClean="0">
              <a:solidFill>
                <a:srgbClr val="006699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ntiqua 101" pitchFamily="2" charset="0"/>
            </a:endParaRPr>
          </a:p>
        </p:txBody>
      </p:sp>
      <p:pic>
        <p:nvPicPr>
          <p:cNvPr id="17413" name="Picture 6" descr="j0386343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6500"/>
            <a:ext cx="18065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8" descr="idraLOGO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889625"/>
            <a:ext cx="144780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2133600" y="1600200"/>
            <a:ext cx="5943600" cy="350520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altLang="en-US" sz="2800" b="1" dirty="0" smtClean="0">
                <a:latin typeface="Antiqua 101" pitchFamily="2" charset="0"/>
              </a:rPr>
              <a:t>“Remember you don’t fear people whose story you know.” </a:t>
            </a:r>
          </a:p>
          <a:p>
            <a:pPr marL="109728" indent="0">
              <a:buNone/>
            </a:pPr>
            <a:endParaRPr lang="en-US" altLang="en-US" sz="2800" b="1" dirty="0">
              <a:latin typeface="Antiqua 101" pitchFamily="2" charset="0"/>
            </a:endParaRPr>
          </a:p>
          <a:p>
            <a:pPr marL="109728" indent="0">
              <a:buNone/>
            </a:pPr>
            <a:r>
              <a:rPr lang="en-US" altLang="en-US" sz="2800" b="1" dirty="0" smtClean="0">
                <a:latin typeface="Antiqua 101" pitchFamily="2" charset="0"/>
              </a:rPr>
              <a:t>“You don’t fear creatures if    you know their story”</a:t>
            </a:r>
          </a:p>
        </p:txBody>
      </p:sp>
      <p:sp>
        <p:nvSpPr>
          <p:cNvPr id="17410" name="Title 1"/>
          <p:cNvSpPr>
            <a:spLocks noGrp="1"/>
          </p:cNvSpPr>
          <p:nvPr>
            <p:ph type="title"/>
          </p:nvPr>
        </p:nvSpPr>
        <p:spPr bwMode="auto">
          <a:xfrm>
            <a:off x="457200" y="525462"/>
            <a:ext cx="822960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altLang="en-US" sz="4000" b="1" dirty="0" smtClean="0">
                <a:solidFill>
                  <a:srgbClr val="006699"/>
                </a:solidFill>
                <a:latin typeface="Antiqua 101" pitchFamily="2" charset="0"/>
              </a:rPr>
              <a:t>Synthesis</a:t>
            </a:r>
          </a:p>
        </p:txBody>
      </p:sp>
      <p:pic>
        <p:nvPicPr>
          <p:cNvPr id="17412" name="Picture 6" descr="http://www.eaglespiritministry.com/pd/howto/images/dreamcatche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81100"/>
            <a:ext cx="1738312" cy="22058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8" descr="http://www.proprofs.com/quiz-school/upload/yuiupload/2055834807.jp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9" t="16974" b="3814"/>
          <a:stretch/>
        </p:blipFill>
        <p:spPr bwMode="auto">
          <a:xfrm>
            <a:off x="5257800" y="4038600"/>
            <a:ext cx="2385286" cy="16749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2057400" y="1219200"/>
            <a:ext cx="6553200" cy="2667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altLang="en-US" sz="2800" b="1" dirty="0" smtClean="0">
                <a:latin typeface="Antiqua 101" pitchFamily="2" charset="0"/>
              </a:rPr>
              <a:t>3 Things learned</a:t>
            </a:r>
          </a:p>
          <a:p>
            <a:pPr>
              <a:spcAft>
                <a:spcPts val="1200"/>
              </a:spcAft>
            </a:pPr>
            <a:r>
              <a:rPr lang="en-US" altLang="en-US" sz="2800" b="1" dirty="0" smtClean="0">
                <a:latin typeface="Antiqua 101" pitchFamily="2" charset="0"/>
              </a:rPr>
              <a:t>2 Things liked</a:t>
            </a:r>
          </a:p>
          <a:p>
            <a:pPr>
              <a:spcAft>
                <a:spcPts val="1200"/>
              </a:spcAft>
            </a:pPr>
            <a:r>
              <a:rPr lang="en-US" altLang="en-US" sz="2800" b="1" dirty="0" smtClean="0">
                <a:latin typeface="Antiqua 101" pitchFamily="2" charset="0"/>
              </a:rPr>
              <a:t>1 Way to use</a:t>
            </a:r>
          </a:p>
          <a:p>
            <a:pPr marL="109728" indent="0">
              <a:spcAft>
                <a:spcPts val="1200"/>
              </a:spcAft>
              <a:buNone/>
            </a:pPr>
            <a:r>
              <a:rPr lang="en-US" altLang="en-US" sz="2800" b="1" dirty="0" smtClean="0">
                <a:latin typeface="Antiqua 101" pitchFamily="2" charset="0"/>
              </a:rPr>
              <a:t>Other Thoughts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50323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000" b="1" dirty="0" smtClean="0">
                <a:solidFill>
                  <a:srgbClr val="006699"/>
                </a:solidFill>
                <a:latin typeface="Antiqua 101"/>
              </a:rPr>
              <a:t>3-2-1 Reflection</a:t>
            </a:r>
            <a:endParaRPr lang="en-US" sz="4000" b="1" dirty="0">
              <a:solidFill>
                <a:srgbClr val="006699"/>
              </a:solidFill>
              <a:latin typeface="Antiqua 101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302256"/>
            <a:ext cx="3200400" cy="34948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j0227457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1100"/>
            <a:ext cx="1646237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2"/>
          <p:cNvSpPr>
            <a:spLocks noGrp="1"/>
          </p:cNvSpPr>
          <p:nvPr/>
        </p:nvSpPr>
        <p:spPr>
          <a:xfrm>
            <a:off x="381000" y="314693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762000" y="2101703"/>
            <a:ext cx="4986969" cy="3397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ntiqua 101" pitchFamily="2" charset="0"/>
              </a:rPr>
              <a:t>Intercultural Development Research Association </a:t>
            </a:r>
            <a:endParaRPr lang="en-US" sz="1600" b="1" dirty="0">
              <a:solidFill>
                <a:schemeClr val="tx2">
                  <a:lumMod val="75000"/>
                </a:schemeClr>
              </a:solidFill>
              <a:latin typeface="Antiqua 101" pitchFamily="2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400" dirty="0" smtClean="0">
                <a:latin typeface="Antiqua 101" pitchFamily="2" charset="0"/>
              </a:rPr>
              <a:t>Dr. María “Cuca” Robledo Montecel, President &amp; CEO</a:t>
            </a: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400" dirty="0" smtClean="0">
                <a:latin typeface="Antiqua 101" pitchFamily="2" charset="0"/>
              </a:rPr>
              <a:t>5815 Callaghan Road, Suite 101</a:t>
            </a: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400" dirty="0" smtClean="0">
                <a:latin typeface="Antiqua 101" pitchFamily="2" charset="0"/>
              </a:rPr>
              <a:t>San Antonio, Texas 78228</a:t>
            </a: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endParaRPr lang="en-US" sz="1400" dirty="0" smtClean="0">
              <a:latin typeface="Antiqua 101" pitchFamily="2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400" dirty="0" smtClean="0">
                <a:latin typeface="Antiqua 101" pitchFamily="2" charset="0"/>
              </a:rPr>
              <a:t>210-444-1710 • contact@idra.org</a:t>
            </a: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endParaRPr lang="en-US" sz="1600" b="1" dirty="0" smtClean="0">
              <a:latin typeface="Antiqua 101" pitchFamily="2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endParaRPr lang="en-US" sz="1600" b="1" dirty="0" smtClean="0">
              <a:latin typeface="Antiqua 101" pitchFamily="2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600" b="1" dirty="0" smtClean="0">
                <a:latin typeface="Antiqua 101" pitchFamily="2" charset="0"/>
              </a:rPr>
              <a:t>Sign up to receive IDRA news by email at…</a:t>
            </a: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srgbClr val="CC5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a 101" pitchFamily="2" charset="0"/>
              </a:rPr>
              <a:t>www.</a:t>
            </a:r>
            <a:r>
              <a:rPr lang="en-US" sz="2800" b="1" dirty="0" smtClean="0">
                <a:solidFill>
                  <a:srgbClr val="CC5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a 101" pitchFamily="2" charset="0"/>
              </a:rPr>
              <a:t>idra</a:t>
            </a:r>
            <a:r>
              <a:rPr lang="en-US" sz="2000" b="1" dirty="0" smtClean="0">
                <a:solidFill>
                  <a:srgbClr val="CC5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a 101" pitchFamily="2" charset="0"/>
              </a:rPr>
              <a:t>.org</a:t>
            </a: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endParaRPr lang="en-US" sz="2000" dirty="0" smtClean="0">
              <a:latin typeface="Antiqua 101" pitchFamily="2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endParaRPr lang="en-US" sz="2000" dirty="0" smtClean="0">
              <a:latin typeface="Antiqua 101" pitchFamily="2" charset="0"/>
            </a:endParaRPr>
          </a:p>
        </p:txBody>
      </p:sp>
      <p:pic>
        <p:nvPicPr>
          <p:cNvPr id="17" name="Picture 16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449" y="1981200"/>
            <a:ext cx="696664" cy="695107"/>
          </a:xfrm>
          <a:prstGeom prst="rect">
            <a:avLst/>
          </a:prstGeom>
        </p:spPr>
      </p:pic>
      <p:pic>
        <p:nvPicPr>
          <p:cNvPr id="18" name="Picture 17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313" y="2921198"/>
            <a:ext cx="685800" cy="685800"/>
          </a:xfrm>
          <a:prstGeom prst="rect">
            <a:avLst/>
          </a:prstGeom>
        </p:spPr>
      </p:pic>
      <p:pic>
        <p:nvPicPr>
          <p:cNvPr id="19" name="Picture 18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888" y="3880579"/>
            <a:ext cx="676275" cy="685800"/>
          </a:xfrm>
          <a:prstGeom prst="rect">
            <a:avLst/>
          </a:prstGeom>
        </p:spPr>
      </p:pic>
      <p:pic>
        <p:nvPicPr>
          <p:cNvPr id="20" name="Picture 19">
            <a:hlinkClick r:id="rId8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723" y="1990507"/>
            <a:ext cx="685800" cy="685800"/>
          </a:xfrm>
          <a:prstGeom prst="rect">
            <a:avLst/>
          </a:prstGeom>
        </p:spPr>
      </p:pic>
      <p:sp>
        <p:nvSpPr>
          <p:cNvPr id="21" name="TextBox 8"/>
          <p:cNvSpPr txBox="1"/>
          <p:nvPr/>
        </p:nvSpPr>
        <p:spPr>
          <a:xfrm>
            <a:off x="5909420" y="2675533"/>
            <a:ext cx="11627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 smtClean="0"/>
              <a:t>@IDRAedu</a:t>
            </a:r>
          </a:p>
        </p:txBody>
      </p:sp>
      <p:sp>
        <p:nvSpPr>
          <p:cNvPr id="22" name="TextBox 9"/>
          <p:cNvSpPr txBox="1"/>
          <p:nvPr/>
        </p:nvSpPr>
        <p:spPr>
          <a:xfrm>
            <a:off x="5181601" y="4604519"/>
            <a:ext cx="262922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 smtClean="0"/>
              <a:t>www.linkedin.com/company/</a:t>
            </a:r>
          </a:p>
          <a:p>
            <a:pPr algn="ctr"/>
            <a:r>
              <a:rPr lang="en-US" sz="1050" dirty="0" smtClean="0"/>
              <a:t>interculturaldevelopment-researchassociation</a:t>
            </a:r>
          </a:p>
        </p:txBody>
      </p:sp>
      <p:sp>
        <p:nvSpPr>
          <p:cNvPr id="23" name="TextBox 10"/>
          <p:cNvSpPr txBox="1"/>
          <p:nvPr/>
        </p:nvSpPr>
        <p:spPr>
          <a:xfrm>
            <a:off x="5579934" y="3624590"/>
            <a:ext cx="18135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 smtClean="0"/>
              <a:t>facebook.com/IDRAed</a:t>
            </a:r>
            <a:endParaRPr lang="en-US" sz="1050" dirty="0"/>
          </a:p>
        </p:txBody>
      </p:sp>
      <p:sp>
        <p:nvSpPr>
          <p:cNvPr id="24" name="TextBox 11"/>
          <p:cNvSpPr txBox="1"/>
          <p:nvPr/>
        </p:nvSpPr>
        <p:spPr>
          <a:xfrm>
            <a:off x="7109323" y="2676307"/>
            <a:ext cx="17525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 smtClean="0"/>
              <a:t>pinterest.com/idraedu</a:t>
            </a:r>
            <a:endParaRPr lang="en-US" sz="1050" dirty="0"/>
          </a:p>
        </p:txBody>
      </p:sp>
      <p:pic>
        <p:nvPicPr>
          <p:cNvPr id="25" name="Picture 24" descr="CCVYP 018"/>
          <p:cNvPicPr>
            <a:picLocks noChangeAspect="1" noChangeArrowheads="1"/>
          </p:cNvPicPr>
          <p:nvPr/>
        </p:nvPicPr>
        <p:blipFill>
          <a:blip r:embed="rId10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0"/>
            <a:ext cx="160496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/>
          <p:cNvPicPr>
            <a:picLocks noChangeAspect="1" noChangeArrowheads="1"/>
          </p:cNvPicPr>
          <p:nvPr/>
        </p:nvPicPr>
        <p:blipFill rotWithShape="1">
          <a:blip r:embed="rId1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4" t="14109" r="29099" b="1534"/>
          <a:stretch/>
        </p:blipFill>
        <p:spPr bwMode="auto">
          <a:xfrm>
            <a:off x="4119563" y="0"/>
            <a:ext cx="1595437" cy="182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ESPINOZ4"/>
          <p:cNvPicPr>
            <a:picLocks noChangeAspect="1" noChangeArrowheads="1"/>
          </p:cNvPicPr>
          <p:nvPr/>
        </p:nvPicPr>
        <p:blipFill>
          <a:blip r:embed="rId1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4"/>
          <a:stretch>
            <a:fillRect/>
          </a:stretch>
        </p:blipFill>
        <p:spPr bwMode="auto">
          <a:xfrm>
            <a:off x="1" y="0"/>
            <a:ext cx="2514600" cy="182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 descr="mv9343-R3-37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74" t="4071" r="31252" b="47073"/>
          <a:stretch>
            <a:fillRect/>
          </a:stretch>
        </p:blipFill>
        <p:spPr bwMode="auto">
          <a:xfrm>
            <a:off x="5715000" y="0"/>
            <a:ext cx="2209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 descr="mv9343-R6-14A"/>
          <p:cNvPicPr>
            <a:picLocks noChangeAspect="1" noChangeArrowheads="1"/>
          </p:cNvPicPr>
          <p:nvPr/>
        </p:nvPicPr>
        <p:blipFill>
          <a:blip r:embed="rId1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40" t="9288" r="56860" b="41858"/>
          <a:stretch>
            <a:fillRect/>
          </a:stretch>
        </p:blipFill>
        <p:spPr bwMode="auto">
          <a:xfrm>
            <a:off x="7924800" y="0"/>
            <a:ext cx="12192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723" y="2921198"/>
            <a:ext cx="749930" cy="749930"/>
          </a:xfrm>
          <a:prstGeom prst="rect">
            <a:avLst/>
          </a:prstGeom>
        </p:spPr>
      </p:pic>
      <p:sp>
        <p:nvSpPr>
          <p:cNvPr id="31" name="TextBox 18"/>
          <p:cNvSpPr txBox="1"/>
          <p:nvPr/>
        </p:nvSpPr>
        <p:spPr>
          <a:xfrm>
            <a:off x="7281232" y="3614534"/>
            <a:ext cx="1600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 smtClean="0"/>
              <a:t>www.slideshare.net/ </a:t>
            </a:r>
            <a:r>
              <a:rPr lang="en-US" sz="1050" dirty="0" err="1" smtClean="0"/>
              <a:t>IDRAedu</a:t>
            </a:r>
            <a:endParaRPr lang="en-US" sz="1050" dirty="0"/>
          </a:p>
        </p:txBody>
      </p:sp>
      <p:sp>
        <p:nvSpPr>
          <p:cNvPr id="32" name="TextBox 19"/>
          <p:cNvSpPr txBox="1"/>
          <p:nvPr/>
        </p:nvSpPr>
        <p:spPr>
          <a:xfrm>
            <a:off x="7310130" y="4893059"/>
            <a:ext cx="14694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 smtClean="0"/>
              <a:t>flickr.com/</a:t>
            </a:r>
          </a:p>
          <a:p>
            <a:pPr algn="ctr"/>
            <a:r>
              <a:rPr lang="en-US" sz="1050" dirty="0" smtClean="0"/>
              <a:t>photos/</a:t>
            </a:r>
            <a:r>
              <a:rPr lang="en-US" sz="1050" dirty="0" err="1" smtClean="0"/>
              <a:t>idraedu</a:t>
            </a:r>
            <a:endParaRPr lang="en-US" sz="1050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0" r="5534" b="4304"/>
          <a:stretch/>
        </p:blipFill>
        <p:spPr>
          <a:xfrm>
            <a:off x="7616882" y="4102760"/>
            <a:ext cx="762074" cy="7466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789793" y="5715000"/>
            <a:ext cx="63195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chemeClr val="bg1"/>
                </a:solidFill>
                <a:latin typeface="Antiqua 101" pitchFamily="2" charset="0"/>
              </a:rPr>
              <a:t>Assuring educational opportunity for every child</a:t>
            </a:r>
            <a:endParaRPr lang="en-US" sz="2400" b="1" i="1" dirty="0" smtClean="0">
              <a:solidFill>
                <a:schemeClr val="bg1"/>
              </a:solidFill>
              <a:latin typeface="Antiqua 101" pitchFamily="2" charset="0"/>
            </a:endParaRPr>
          </a:p>
          <a:p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10"/>
          <p:cNvSpPr>
            <a:spLocks noGrp="1" noChangeArrowheads="1"/>
          </p:cNvSpPr>
          <p:nvPr>
            <p:ph idx="1"/>
          </p:nvPr>
        </p:nvSpPr>
        <p:spPr>
          <a:xfrm>
            <a:off x="1905000" y="1219200"/>
            <a:ext cx="5867400" cy="4419600"/>
          </a:xfrm>
          <a:noFill/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altLang="en-US" sz="2800" dirty="0" smtClean="0">
                <a:latin typeface="Antiqua 101" pitchFamily="2" charset="0"/>
              </a:rPr>
              <a:t>Excite early inquiry and interest in science through culturally relevant stories, poems and proverbs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altLang="en-US" sz="2800" dirty="0" smtClean="0">
                <a:latin typeface="Antiqua 101" pitchFamily="2" charset="0"/>
              </a:rPr>
              <a:t>Demonstrate connecting content with experiential learning in science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altLang="en-US" sz="2800" dirty="0" smtClean="0">
                <a:latin typeface="Antiqua 101" pitchFamily="2" charset="0"/>
              </a:rPr>
              <a:t>Link science with literacy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endParaRPr lang="en-US" altLang="en-US" sz="1600" dirty="0" smtClean="0">
              <a:solidFill>
                <a:srgbClr val="FFCC66"/>
              </a:solidFill>
              <a:latin typeface="Antiqua 101" pitchFamily="2" charset="0"/>
            </a:endParaRP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457200"/>
            <a:ext cx="8839200" cy="1143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l" eaLnBrk="1" hangingPunct="1">
              <a:defRPr/>
            </a:pPr>
            <a:r>
              <a:rPr lang="en-US" sz="4000" b="1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ntiqua 101" pitchFamily="2" charset="0"/>
              </a:rPr>
              <a:t>Objectives</a:t>
            </a:r>
            <a:endParaRPr lang="en-US" sz="4000" b="1" dirty="0" smtClean="0">
              <a:solidFill>
                <a:srgbClr val="006699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ntiqua 101" pitchFamily="2" charset="0"/>
            </a:endParaRPr>
          </a:p>
        </p:txBody>
      </p:sp>
      <p:pic>
        <p:nvPicPr>
          <p:cNvPr id="5125" name="Picture 11" descr="idraLOGO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889625"/>
            <a:ext cx="144780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 descr="C:\Users\Christie\AppData\Local\Microsoft\Windows\Temporary Internet Files\Content.IE5\LNN7N9QN\MC90043959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2114550" cy="1842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uild="p"/>
      <p:bldP spid="410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209800" y="1828800"/>
            <a:ext cx="5410200" cy="5562600"/>
          </a:xfrm>
          <a:prstGeom prst="rect">
            <a:avLst/>
          </a:prstGeom>
          <a:noFill/>
          <a:ln>
            <a:noFill/>
          </a:ln>
          <a:effectLst>
            <a:innerShdw blurRad="95250">
              <a:srgbClr val="000000"/>
            </a:innerShdw>
          </a:effectLst>
        </p:spPr>
        <p:txBody>
          <a:bodyPr vert="horz">
            <a:normAutofit/>
          </a:bodyPr>
          <a:lstStyle>
            <a:lvl1pPr marL="0" indent="0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fontAlgn="auto">
              <a:defRPr/>
            </a:pP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Antiqua 101" panose="00000400000000000000" pitchFamily="2" charset="0"/>
              </a:rPr>
              <a:t>National Science Education Standards</a:t>
            </a:r>
          </a:p>
          <a:p>
            <a:pPr fontAlgn="auto">
              <a:defRPr/>
            </a:pPr>
            <a:r>
              <a:rPr lang="en-US" sz="2800" dirty="0" smtClean="0">
                <a:latin typeface="Antiqua 101" pitchFamily="2" charset="0"/>
              </a:rPr>
              <a:t>As a result of activities in grades K-4, students should develop the abilities necessary to do scientific inquiry and to understand the process of inquiry.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457200"/>
            <a:ext cx="8610600" cy="1600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l" eaLnBrk="1" hangingPunct="1"/>
            <a:r>
              <a:rPr lang="en-US" altLang="en-US" sz="4000" b="1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a 101" panose="00000400000000000000" pitchFamily="2" charset="0"/>
              </a:rPr>
              <a:t>Review Science Education Standards</a:t>
            </a:r>
          </a:p>
        </p:txBody>
      </p:sp>
      <p:pic>
        <p:nvPicPr>
          <p:cNvPr id="25602" name="Picture 2" descr="C:\Users\Christie\AppData\Local\Microsoft\Windows\Temporary Internet Files\Content.IE5\FR328DZZ\MC900442167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1600198" cy="1600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6974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utoUpdateAnimBg="0"/>
      <p:bldP spid="9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209800" y="1295400"/>
            <a:ext cx="5943600" cy="4800600"/>
          </a:xfrm>
          <a:prstGeom prst="rect">
            <a:avLst/>
          </a:prstGeom>
          <a:noFill/>
          <a:ln>
            <a:noFill/>
          </a:ln>
          <a:effectLst>
            <a:innerShdw blurRad="95250">
              <a:srgbClr val="000000"/>
            </a:innerShdw>
          </a:effectLst>
        </p:spPr>
        <p:txBody>
          <a:bodyPr vert="horz">
            <a:noAutofit/>
          </a:bodyPr>
          <a:lstStyle>
            <a:lvl1pPr marL="0" indent="0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57200" indent="-457200">
              <a:lnSpc>
                <a:spcPct val="90000"/>
              </a:lnSpc>
              <a:spcAft>
                <a:spcPts val="1200"/>
              </a:spcAft>
              <a:buFont typeface="Times New Roman" panose="02020603050405020304" pitchFamily="18" charset="0"/>
              <a:buChar char="►"/>
            </a:pPr>
            <a:r>
              <a:rPr lang="en-US" altLang="en-US" sz="2400" dirty="0" smtClean="0">
                <a:latin typeface="Antiqua 101" pitchFamily="2" charset="0"/>
              </a:rPr>
              <a:t>Underrepresentation </a:t>
            </a:r>
            <a:r>
              <a:rPr lang="en-US" altLang="en-US" sz="2400" dirty="0">
                <a:latin typeface="Antiqua 101" pitchFamily="2" charset="0"/>
              </a:rPr>
              <a:t>of minorities in STEM</a:t>
            </a:r>
          </a:p>
          <a:p>
            <a:pPr marL="457200" indent="-457200">
              <a:lnSpc>
                <a:spcPct val="90000"/>
              </a:lnSpc>
              <a:spcAft>
                <a:spcPts val="1200"/>
              </a:spcAft>
              <a:buFont typeface="Times New Roman" panose="02020603050405020304" pitchFamily="18" charset="0"/>
              <a:buChar char="►"/>
            </a:pPr>
            <a:r>
              <a:rPr lang="en-US" altLang="en-US" sz="2400" dirty="0">
                <a:latin typeface="Antiqua 101" pitchFamily="2" charset="0"/>
              </a:rPr>
              <a:t>Encourage early interest and success in science and </a:t>
            </a:r>
            <a:r>
              <a:rPr lang="en-US" altLang="en-US" sz="2400" dirty="0" smtClean="0">
                <a:latin typeface="Antiqua 101" pitchFamily="2" charset="0"/>
              </a:rPr>
              <a:t>language – Science </a:t>
            </a:r>
            <a:r>
              <a:rPr lang="en-US" altLang="en-US" sz="2400" dirty="0">
                <a:latin typeface="Antiqua 101" pitchFamily="2" charset="0"/>
              </a:rPr>
              <a:t>is Everywhere!</a:t>
            </a:r>
          </a:p>
          <a:p>
            <a:pPr marL="457200" indent="-457200">
              <a:lnSpc>
                <a:spcPct val="90000"/>
              </a:lnSpc>
              <a:spcAft>
                <a:spcPts val="1200"/>
              </a:spcAft>
              <a:buFont typeface="Times New Roman" panose="02020603050405020304" pitchFamily="18" charset="0"/>
              <a:buChar char="►"/>
            </a:pPr>
            <a:r>
              <a:rPr lang="en-US" altLang="en-US" sz="2400" dirty="0">
                <a:latin typeface="Antiqua 101" pitchFamily="2" charset="0"/>
              </a:rPr>
              <a:t>Inspire critical thinking skills</a:t>
            </a:r>
          </a:p>
          <a:p>
            <a:pPr marL="457200" indent="-457200">
              <a:lnSpc>
                <a:spcPct val="90000"/>
              </a:lnSpc>
              <a:spcAft>
                <a:spcPts val="1200"/>
              </a:spcAft>
              <a:buFont typeface="Times New Roman" panose="02020603050405020304" pitchFamily="18" charset="0"/>
              <a:buChar char="►"/>
            </a:pPr>
            <a:r>
              <a:rPr lang="en-US" altLang="en-US" sz="2400" dirty="0">
                <a:latin typeface="Antiqua 101" pitchFamily="2" charset="0"/>
              </a:rPr>
              <a:t>Develop scientific inquiry and vocabulary </a:t>
            </a:r>
          </a:p>
          <a:p>
            <a:pPr marL="457200" indent="-457200">
              <a:lnSpc>
                <a:spcPct val="90000"/>
              </a:lnSpc>
              <a:spcAft>
                <a:spcPts val="1200"/>
              </a:spcAft>
              <a:buFont typeface="Times New Roman" panose="02020603050405020304" pitchFamily="18" charset="0"/>
              <a:buChar char="►"/>
            </a:pPr>
            <a:r>
              <a:rPr lang="en-US" altLang="en-US" sz="2400" dirty="0">
                <a:latin typeface="Antiqua 101" pitchFamily="2" charset="0"/>
              </a:rPr>
              <a:t>Encourage oral language  and literacy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457200"/>
            <a:ext cx="86106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altLang="en-US" sz="4000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a 101" panose="00000400000000000000" pitchFamily="2" charset="0"/>
              </a:rPr>
              <a:t>Why </a:t>
            </a:r>
            <a:r>
              <a:rPr lang="en-US" altLang="en-US" sz="4000" b="1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a 101" panose="00000400000000000000" pitchFamily="2" charset="0"/>
              </a:rPr>
              <a:t>link </a:t>
            </a:r>
            <a:r>
              <a:rPr lang="en-US" altLang="en-US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a 101" panose="00000400000000000000" pitchFamily="2" charset="0"/>
              </a:rPr>
              <a:t>Science</a:t>
            </a:r>
            <a:r>
              <a:rPr lang="en-US" altLang="en-US" sz="4000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a 101" panose="00000400000000000000" pitchFamily="2" charset="0"/>
              </a:rPr>
              <a:t> with </a:t>
            </a:r>
            <a:r>
              <a:rPr lang="en-US" altLang="en-US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a 101" panose="00000400000000000000" pitchFamily="2" charset="0"/>
              </a:rPr>
              <a:t>Literacy</a:t>
            </a:r>
            <a:r>
              <a:rPr lang="en-US" altLang="en-US" sz="4000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a 101" panose="00000400000000000000" pitchFamily="2" charset="0"/>
              </a:rPr>
              <a:t>?</a:t>
            </a:r>
            <a:endParaRPr lang="en-US" altLang="en-US" sz="4000" b="1" dirty="0" smtClean="0">
              <a:solidFill>
                <a:srgbClr val="00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tiqua 101" pitchFamily="2" charset="0"/>
            </a:endParaRPr>
          </a:p>
        </p:txBody>
      </p:sp>
      <p:pic>
        <p:nvPicPr>
          <p:cNvPr id="26628" name="Picture 4" descr="C:\Users\Christie\AppData\Local\Microsoft\Windows\Temporary Internet Files\Content.IE5\3N06THGR\MC90037105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1657807" cy="18187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717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utoUpdateAnimBg="0"/>
      <p:bldP spid="9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oup 8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8975408"/>
              </p:ext>
            </p:extLst>
          </p:nvPr>
        </p:nvGraphicFramePr>
        <p:xfrm>
          <a:off x="685800" y="990600"/>
          <a:ext cx="7696201" cy="4330984"/>
        </p:xfrm>
        <a:graphic>
          <a:graphicData uri="http://schemas.openxmlformats.org/drawingml/2006/table">
            <a:tbl>
              <a:tblPr>
                <a:effectLst>
                  <a:innerShdw blurRad="203200" dist="139700" dir="2640000">
                    <a:prstClr val="black">
                      <a:alpha val="62000"/>
                    </a:prstClr>
                  </a:innerShdw>
                </a:effectLst>
                <a:tableStyleId>{5C22544A-7EE6-4342-B048-85BDC9FD1C3A}</a:tableStyleId>
              </a:tblPr>
              <a:tblGrid>
                <a:gridCol w="2490123"/>
                <a:gridCol w="2567381"/>
                <a:gridCol w="2638697"/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Process Skills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ntiqua 101"/>
                      </a:endParaRPr>
                    </a:p>
                  </a:txBody>
                  <a:tcPr marT="21228" marB="21228" anchor="ctr" horzOverflow="overflow">
                    <a:gradFill flip="none" rotWithShape="1">
                      <a:gsLst>
                        <a:gs pos="0">
                          <a:schemeClr val="accent3">
                            <a:lumMod val="5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5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5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Science Skills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ntiqua 101"/>
                      </a:endParaRPr>
                    </a:p>
                  </a:txBody>
                  <a:tcPr marT="21228" marB="21228" anchor="ctr" horzOverflow="overflow">
                    <a:gradFill flip="none" rotWithShape="1">
                      <a:gsLst>
                        <a:gs pos="0">
                          <a:schemeClr val="accent3">
                            <a:lumMod val="5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5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5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Language Skills-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Oral &amp; Written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ntiqua 101"/>
                      </a:endParaRPr>
                    </a:p>
                  </a:txBody>
                  <a:tcPr marT="21228" marB="21228" anchor="ctr" horzOverflow="overflow">
                    <a:gradFill flip="none" rotWithShape="1">
                      <a:gsLst>
                        <a:gs pos="0">
                          <a:schemeClr val="accent3">
                            <a:lumMod val="5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5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5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6799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Observing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tiqua 101"/>
                      </a:endParaRPr>
                    </a:p>
                  </a:txBody>
                  <a:tcPr marT="21228" marB="212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Use of five senses and experiential learning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tiqua 101"/>
                      </a:endParaRPr>
                    </a:p>
                  </a:txBody>
                  <a:tcPr marT="21228" marB="212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Develop listening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and fluency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tiqua 101"/>
                      </a:endParaRPr>
                    </a:p>
                  </a:txBody>
                  <a:tcPr marT="21228" marB="21228" anchor="ctr" horzOverflow="overflow"/>
                </a:tc>
              </a:tr>
              <a:tr h="12257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Predicting &amp; evaluating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(forming an hypothesis)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tiqua 101"/>
                      </a:endParaRPr>
                    </a:p>
                  </a:txBody>
                  <a:tcPr marT="21228" marB="21228" anchor="ctr" horzOverflow="overflow">
                    <a:gradFill flip="none" rotWithShape="1">
                      <a:gsLst>
                        <a:gs pos="0">
                          <a:srgbClr val="0099CC">
                            <a:tint val="66000"/>
                            <a:satMod val="160000"/>
                          </a:srgbClr>
                        </a:gs>
                        <a:gs pos="50000">
                          <a:srgbClr val="0099CC">
                            <a:tint val="44500"/>
                            <a:satMod val="160000"/>
                          </a:srgbClr>
                        </a:gs>
                        <a:gs pos="100000">
                          <a:srgbClr val="0099CC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Create idea of anticipated results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Reviewing results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tiqua 101"/>
                      </a:endParaRPr>
                    </a:p>
                  </a:txBody>
                  <a:tcPr marT="21228" marB="21228" anchor="ctr" horzOverflow="overflow">
                    <a:gradFill flip="none" rotWithShape="1">
                      <a:gsLst>
                        <a:gs pos="0">
                          <a:srgbClr val="0099CC">
                            <a:tint val="66000"/>
                            <a:satMod val="160000"/>
                          </a:srgbClr>
                        </a:gs>
                        <a:gs pos="50000">
                          <a:srgbClr val="0099CC">
                            <a:tint val="44500"/>
                            <a:satMod val="160000"/>
                          </a:srgbClr>
                        </a:gs>
                        <a:gs pos="100000">
                          <a:srgbClr val="0099CC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Form ideas of expected events and sequence leading to an outcome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tiqua 101"/>
                      </a:endParaRPr>
                    </a:p>
                  </a:txBody>
                  <a:tcPr marT="21228" marB="21228" anchor="ctr" horzOverflow="overflow">
                    <a:gradFill flip="none" rotWithShape="1">
                      <a:gsLst>
                        <a:gs pos="0">
                          <a:srgbClr val="0099CC">
                            <a:tint val="66000"/>
                            <a:satMod val="160000"/>
                          </a:srgbClr>
                        </a:gs>
                        <a:gs pos="50000">
                          <a:srgbClr val="0099CC">
                            <a:tint val="44500"/>
                            <a:satMod val="160000"/>
                          </a:srgbClr>
                        </a:gs>
                        <a:gs pos="100000">
                          <a:srgbClr val="0099CC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6623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Collecting data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tiqua 101"/>
                      </a:endParaRPr>
                    </a:p>
                  </a:txBody>
                  <a:tcPr marT="21228" marB="212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Measure and record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data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tiqua 101"/>
                      </a:endParaRPr>
                    </a:p>
                  </a:txBody>
                  <a:tcPr marT="21228" marB="212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Incorporate reference data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tiqua 101"/>
                      </a:endParaRPr>
                    </a:p>
                  </a:txBody>
                  <a:tcPr marT="21228" marB="21228" anchor="ctr" horzOverflow="overflow"/>
                </a:tc>
              </a:tr>
              <a:tr h="10499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Investigating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tiqua 101"/>
                      </a:endParaRPr>
                    </a:p>
                  </a:txBody>
                  <a:tcPr marT="21228" marB="21228" anchor="ctr" horzOverflow="overflow">
                    <a:gradFill flip="none" rotWithShape="1">
                      <a:gsLst>
                        <a:gs pos="0">
                          <a:srgbClr val="0099CC">
                            <a:tint val="66000"/>
                            <a:satMod val="160000"/>
                          </a:srgbClr>
                        </a:gs>
                        <a:gs pos="50000">
                          <a:srgbClr val="0099CC">
                            <a:tint val="44500"/>
                            <a:satMod val="160000"/>
                          </a:srgbClr>
                        </a:gs>
                        <a:gs pos="100000">
                          <a:srgbClr val="0099CC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Collect, analyze and report data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tiqua 101"/>
                      </a:endParaRPr>
                    </a:p>
                  </a:txBody>
                  <a:tcPr marT="21228" marB="21228" anchor="ctr" horzOverflow="overflow">
                    <a:gradFill flip="none" rotWithShape="1">
                      <a:gsLst>
                        <a:gs pos="0">
                          <a:srgbClr val="0099CC">
                            <a:tint val="66000"/>
                            <a:satMod val="160000"/>
                          </a:srgbClr>
                        </a:gs>
                        <a:gs pos="50000">
                          <a:srgbClr val="0099CC">
                            <a:tint val="44500"/>
                            <a:satMod val="160000"/>
                          </a:srgbClr>
                        </a:gs>
                        <a:gs pos="100000">
                          <a:srgbClr val="0099CC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Ask questions, investigate, and form conclusions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tiqua 101"/>
                      </a:endParaRPr>
                    </a:p>
                  </a:txBody>
                  <a:tcPr marT="21228" marB="21228" anchor="ctr" horzOverflow="overflow">
                    <a:gradFill flip="none" rotWithShape="1">
                      <a:gsLst>
                        <a:gs pos="0">
                          <a:srgbClr val="0099CC">
                            <a:tint val="66000"/>
                            <a:satMod val="160000"/>
                          </a:srgbClr>
                        </a:gs>
                        <a:gs pos="50000">
                          <a:srgbClr val="0099CC">
                            <a:tint val="44500"/>
                            <a:satMod val="160000"/>
                          </a:srgbClr>
                        </a:gs>
                        <a:gs pos="100000">
                          <a:srgbClr val="0099CC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464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oup 8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1270241"/>
              </p:ext>
            </p:extLst>
          </p:nvPr>
        </p:nvGraphicFramePr>
        <p:xfrm>
          <a:off x="647699" y="990600"/>
          <a:ext cx="7696201" cy="4303768"/>
        </p:xfrm>
        <a:graphic>
          <a:graphicData uri="http://schemas.openxmlformats.org/drawingml/2006/table">
            <a:tbl>
              <a:tblPr>
                <a:effectLst>
                  <a:innerShdw blurRad="203200" dist="139700" dir="2640000">
                    <a:prstClr val="black">
                      <a:alpha val="62000"/>
                    </a:prstClr>
                  </a:innerShdw>
                </a:effectLst>
                <a:tableStyleId>{5C22544A-7EE6-4342-B048-85BDC9FD1C3A}</a:tableStyleId>
              </a:tblPr>
              <a:tblGrid>
                <a:gridCol w="2490123"/>
                <a:gridCol w="2567381"/>
                <a:gridCol w="2638697"/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Process Skills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ntiqua 101"/>
                      </a:endParaRPr>
                    </a:p>
                  </a:txBody>
                  <a:tcPr marT="21228" marB="21228" anchor="ctr" horzOverflow="overflow">
                    <a:gradFill flip="none" rotWithShape="1">
                      <a:gsLst>
                        <a:gs pos="0">
                          <a:schemeClr val="accent3">
                            <a:lumMod val="5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5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5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Science Skills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ntiqua 101"/>
                      </a:endParaRPr>
                    </a:p>
                  </a:txBody>
                  <a:tcPr marT="21228" marB="21228" anchor="ctr" horzOverflow="overflow">
                    <a:gradFill flip="none" rotWithShape="1">
                      <a:gsLst>
                        <a:gs pos="0">
                          <a:schemeClr val="accent3">
                            <a:lumMod val="5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5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5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Language Skills 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ntiqua 101"/>
                      </a:endParaRPr>
                    </a:p>
                  </a:txBody>
                  <a:tcPr marT="21228" marB="21228" anchor="ctr" horzOverflow="overflow">
                    <a:gradFill flip="none" rotWithShape="1">
                      <a:gsLst>
                        <a:gs pos="0">
                          <a:schemeClr val="accent3">
                            <a:lumMod val="5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5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5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6799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Interpreting data</a:t>
                      </a:r>
                    </a:p>
                  </a:txBody>
                  <a:tcPr marT="21228" marB="212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Developing and reading graphs</a:t>
                      </a:r>
                    </a:p>
                  </a:txBody>
                  <a:tcPr marT="21228" marB="212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Organizing facts</a:t>
                      </a:r>
                    </a:p>
                  </a:txBody>
                  <a:tcPr marT="21228" marB="21228" anchor="ctr" horzOverflow="overflow"/>
                </a:tc>
              </a:tr>
              <a:tr h="12257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Classifying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tiqua 101"/>
                      </a:endParaRPr>
                    </a:p>
                  </a:txBody>
                  <a:tcPr marT="21228" marB="21228" anchor="ctr" horzOverflow="overflow">
                    <a:gradFill flip="none" rotWithShape="1">
                      <a:gsLst>
                        <a:gs pos="0">
                          <a:srgbClr val="0099CC">
                            <a:tint val="66000"/>
                            <a:satMod val="160000"/>
                          </a:srgbClr>
                        </a:gs>
                        <a:gs pos="50000">
                          <a:srgbClr val="0099CC">
                            <a:tint val="44500"/>
                            <a:satMod val="160000"/>
                          </a:srgbClr>
                        </a:gs>
                        <a:gs pos="100000">
                          <a:srgbClr val="0099CC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Grouping by types</a:t>
                      </a:r>
                    </a:p>
                  </a:txBody>
                  <a:tcPr marT="21228" marB="21228" anchor="ctr" horzOverflow="overflow">
                    <a:gradFill flip="none" rotWithShape="1">
                      <a:gsLst>
                        <a:gs pos="0">
                          <a:srgbClr val="0099CC">
                            <a:tint val="66000"/>
                            <a:satMod val="160000"/>
                          </a:srgbClr>
                        </a:gs>
                        <a:gs pos="50000">
                          <a:srgbClr val="0099CC">
                            <a:tint val="44500"/>
                            <a:satMod val="160000"/>
                          </a:srgbClr>
                        </a:gs>
                        <a:gs pos="100000">
                          <a:srgbClr val="0099CC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Sequencing, comparing and contrasting</a:t>
                      </a:r>
                    </a:p>
                  </a:txBody>
                  <a:tcPr marT="21228" marB="21228" anchor="ctr" horzOverflow="overflow">
                    <a:gradFill flip="none" rotWithShape="1">
                      <a:gsLst>
                        <a:gs pos="0">
                          <a:srgbClr val="0099CC">
                            <a:tint val="66000"/>
                            <a:satMod val="160000"/>
                          </a:srgbClr>
                        </a:gs>
                        <a:gs pos="50000">
                          <a:srgbClr val="0099CC">
                            <a:tint val="44500"/>
                            <a:satMod val="160000"/>
                          </a:srgbClr>
                        </a:gs>
                        <a:gs pos="100000">
                          <a:srgbClr val="0099CC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6623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Forming conclusions</a:t>
                      </a:r>
                    </a:p>
                  </a:txBody>
                  <a:tcPr marT="21228" marB="212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Critical thinking and analysis</a:t>
                      </a:r>
                    </a:p>
                  </a:txBody>
                  <a:tcPr marT="21228" marB="212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Identification and critical analysis of main ideas</a:t>
                      </a:r>
                    </a:p>
                  </a:txBody>
                  <a:tcPr marT="21228" marB="21228" anchor="ctr" horzOverflow="overflow"/>
                </a:tc>
              </a:tr>
              <a:tr h="10499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Communicating results</a:t>
                      </a:r>
                    </a:p>
                  </a:txBody>
                  <a:tcPr marT="21228" marB="21228" anchor="ctr" horzOverflow="overflow">
                    <a:gradFill flip="none" rotWithShape="1">
                      <a:gsLst>
                        <a:gs pos="0">
                          <a:srgbClr val="0099CC">
                            <a:tint val="66000"/>
                            <a:satMod val="160000"/>
                          </a:srgbClr>
                        </a:gs>
                        <a:gs pos="50000">
                          <a:srgbClr val="0099CC">
                            <a:tint val="44500"/>
                            <a:satMod val="160000"/>
                          </a:srgbClr>
                        </a:gs>
                        <a:gs pos="100000">
                          <a:srgbClr val="0099CC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Sharing and exchanging information</a:t>
                      </a:r>
                    </a:p>
                  </a:txBody>
                  <a:tcPr marT="21228" marB="21228" anchor="ctr" horzOverflow="overflow">
                    <a:gradFill flip="none" rotWithShape="1">
                      <a:gsLst>
                        <a:gs pos="0">
                          <a:srgbClr val="0099CC">
                            <a:tint val="66000"/>
                            <a:satMod val="160000"/>
                          </a:srgbClr>
                        </a:gs>
                        <a:gs pos="50000">
                          <a:srgbClr val="0099CC">
                            <a:tint val="44500"/>
                            <a:satMod val="160000"/>
                          </a:srgbClr>
                        </a:gs>
                        <a:gs pos="100000">
                          <a:srgbClr val="0099CC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Oral and listening skills </a:t>
                      </a:r>
                      <a:endParaRPr kumimoji="0" lang="en-US" sz="16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 marT="21228" marB="21228" anchor="ctr" horzOverflow="overflow">
                    <a:gradFill flip="none" rotWithShape="1">
                      <a:gsLst>
                        <a:gs pos="0">
                          <a:srgbClr val="0099CC">
                            <a:tint val="66000"/>
                            <a:satMod val="160000"/>
                          </a:srgbClr>
                        </a:gs>
                        <a:gs pos="50000">
                          <a:srgbClr val="0099CC">
                            <a:tint val="44500"/>
                            <a:satMod val="160000"/>
                          </a:srgbClr>
                        </a:gs>
                        <a:gs pos="100000">
                          <a:srgbClr val="0099CC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181600" y="6096000"/>
            <a:ext cx="3124200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hangingPunct="1">
              <a:lnSpc>
                <a:spcPct val="80000"/>
              </a:lnSpc>
            </a:pPr>
            <a:r>
              <a:rPr lang="en-US" altLang="en-US" sz="1200" dirty="0" smtClean="0"/>
              <a:t>Adapted from Norman Leonard</a:t>
            </a:r>
          </a:p>
          <a:p>
            <a:pPr algn="r" eaLnBrk="1" hangingPunct="1">
              <a:lnSpc>
                <a:spcPct val="80000"/>
              </a:lnSpc>
            </a:pPr>
            <a:r>
              <a:rPr lang="en-US" altLang="en-US" sz="1200" dirty="0" smtClean="0"/>
              <a:t>nleonard@pike.k12.in.us</a:t>
            </a:r>
          </a:p>
          <a:p>
            <a:pPr algn="r"/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3698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1981200" y="1295400"/>
            <a:ext cx="6705600" cy="289560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altLang="en-US" sz="2800" b="1" dirty="0" smtClean="0">
                <a:latin typeface="Antiqua 101" panose="00000400000000000000" pitchFamily="2" charset="0"/>
              </a:rPr>
              <a:t>Spiders!! </a:t>
            </a:r>
          </a:p>
          <a:p>
            <a:r>
              <a:rPr lang="en-US" altLang="en-US" sz="2800" dirty="0" smtClean="0">
                <a:latin typeface="Antiqua 101" panose="00000400000000000000" pitchFamily="2" charset="0"/>
              </a:rPr>
              <a:t>Are they scary or nice?? </a:t>
            </a:r>
          </a:p>
          <a:p>
            <a:r>
              <a:rPr lang="en-US" altLang="en-US" sz="2800" dirty="0" smtClean="0">
                <a:latin typeface="Antiqua 101" panose="00000400000000000000" pitchFamily="2" charset="0"/>
              </a:rPr>
              <a:t>Are they helpful or harmful??</a:t>
            </a:r>
          </a:p>
          <a:p>
            <a:endParaRPr lang="en-US" altLang="en-US" sz="2800" dirty="0" smtClean="0"/>
          </a:p>
        </p:txBody>
      </p:sp>
      <p:sp>
        <p:nvSpPr>
          <p:cNvPr id="10242" name="Title 1"/>
          <p:cNvSpPr>
            <a:spLocks noGrp="1"/>
          </p:cNvSpPr>
          <p:nvPr>
            <p:ph type="title"/>
          </p:nvPr>
        </p:nvSpPr>
        <p:spPr bwMode="auto">
          <a:xfrm>
            <a:off x="533400" y="533400"/>
            <a:ext cx="80010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 dirty="0" smtClean="0">
                <a:solidFill>
                  <a:srgbClr val="0099CC"/>
                </a:solidFill>
                <a:latin typeface="Antiqua 101" panose="00000400000000000000" pitchFamily="2" charset="0"/>
              </a:rPr>
              <a:t>Class Poll Activity</a:t>
            </a: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124198"/>
            <a:ext cx="3200400" cy="24749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  <p:bldP spid="102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juanita.garcia\AppData\Local\Microsoft\Windows\Temporary Internet Files\Content.Outlook\9BYGK0B9\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19200"/>
            <a:ext cx="6324600" cy="4723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10"/>
          <p:cNvSpPr>
            <a:spLocks noGrp="1" noChangeArrowheads="1"/>
          </p:cNvSpPr>
          <p:nvPr>
            <p:ph idx="1"/>
          </p:nvPr>
        </p:nvSpPr>
        <p:spPr>
          <a:xfrm>
            <a:off x="1981200" y="1143000"/>
            <a:ext cx="6553200" cy="4572001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b="1" dirty="0">
                <a:solidFill>
                  <a:srgbClr val="006699"/>
                </a:solidFill>
                <a:latin typeface="Antiqua 101" panose="00000400000000000000" pitchFamily="2" charset="0"/>
              </a:rPr>
              <a:t>"</a:t>
            </a:r>
            <a:r>
              <a:rPr lang="en-US" sz="2800" b="1" dirty="0">
                <a:solidFill>
                  <a:srgbClr val="006699"/>
                </a:solidFill>
                <a:latin typeface="Antiqua 101" panose="00000400000000000000" pitchFamily="2" charset="0"/>
              </a:rPr>
              <a:t>Oh, what a tangled web we </a:t>
            </a:r>
            <a:r>
              <a:rPr lang="en-US" sz="2800" b="1" dirty="0" smtClean="0">
                <a:solidFill>
                  <a:srgbClr val="006699"/>
                </a:solidFill>
                <a:latin typeface="Antiqua 101" panose="00000400000000000000" pitchFamily="2" charset="0"/>
              </a:rPr>
              <a:t>weave,</a:t>
            </a:r>
          </a:p>
          <a:p>
            <a:pPr marL="0" indent="0" eaLnBrk="1" hangingPunct="1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sz="2800" b="1" dirty="0" smtClean="0">
                <a:solidFill>
                  <a:srgbClr val="006699"/>
                </a:solidFill>
                <a:latin typeface="Antiqua 101" panose="00000400000000000000" pitchFamily="2" charset="0"/>
              </a:rPr>
              <a:t>When </a:t>
            </a:r>
            <a:r>
              <a:rPr lang="en-US" sz="2800" b="1" dirty="0">
                <a:solidFill>
                  <a:srgbClr val="006699"/>
                </a:solidFill>
                <a:latin typeface="Antiqua 101" panose="00000400000000000000" pitchFamily="2" charset="0"/>
              </a:rPr>
              <a:t>first we practice to </a:t>
            </a:r>
            <a:r>
              <a:rPr lang="en-US" sz="2800" b="1" dirty="0" smtClean="0">
                <a:solidFill>
                  <a:srgbClr val="006699"/>
                </a:solidFill>
                <a:latin typeface="Antiqua 101" panose="00000400000000000000" pitchFamily="2" charset="0"/>
              </a:rPr>
              <a:t>deceive, </a:t>
            </a:r>
          </a:p>
          <a:p>
            <a:pPr marL="0" indent="0" eaLnBrk="1" hangingPunct="1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sz="2800" b="1" dirty="0" smtClean="0">
                <a:solidFill>
                  <a:srgbClr val="006699"/>
                </a:solidFill>
                <a:latin typeface="Antiqua 101" panose="00000400000000000000" pitchFamily="2" charset="0"/>
              </a:rPr>
              <a:t>But </a:t>
            </a:r>
            <a:r>
              <a:rPr lang="en-US" sz="2800" b="1" dirty="0">
                <a:solidFill>
                  <a:srgbClr val="006699"/>
                </a:solidFill>
                <a:latin typeface="Antiqua 101" panose="00000400000000000000" pitchFamily="2" charset="0"/>
              </a:rPr>
              <a:t>when we've practiced for a </a:t>
            </a:r>
            <a:r>
              <a:rPr lang="en-US" sz="2800" b="1" dirty="0" smtClean="0">
                <a:solidFill>
                  <a:srgbClr val="006699"/>
                </a:solidFill>
                <a:latin typeface="Antiqua 101" panose="00000400000000000000" pitchFamily="2" charset="0"/>
              </a:rPr>
              <a:t>while, </a:t>
            </a:r>
          </a:p>
          <a:p>
            <a:pPr marL="0" indent="0" eaLnBrk="1" hangingPunct="1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sz="2800" b="1" dirty="0" smtClean="0">
                <a:solidFill>
                  <a:srgbClr val="006699"/>
                </a:solidFill>
                <a:latin typeface="Antiqua 101" panose="00000400000000000000" pitchFamily="2" charset="0"/>
              </a:rPr>
              <a:t>How </a:t>
            </a:r>
            <a:r>
              <a:rPr lang="en-US" sz="2800" b="1" dirty="0">
                <a:solidFill>
                  <a:srgbClr val="006699"/>
                </a:solidFill>
                <a:latin typeface="Antiqua 101" panose="00000400000000000000" pitchFamily="2" charset="0"/>
              </a:rPr>
              <a:t>vastly we </a:t>
            </a:r>
            <a:r>
              <a:rPr lang="en-US" sz="2800" b="1" dirty="0" smtClean="0">
                <a:solidFill>
                  <a:srgbClr val="006699"/>
                </a:solidFill>
                <a:latin typeface="Antiqua 101" panose="00000400000000000000" pitchFamily="2" charset="0"/>
              </a:rPr>
              <a:t>improve </a:t>
            </a:r>
            <a:r>
              <a:rPr lang="en-US" sz="2800" b="1" dirty="0">
                <a:solidFill>
                  <a:srgbClr val="006699"/>
                </a:solidFill>
                <a:latin typeface="Antiqua 101" panose="00000400000000000000" pitchFamily="2" charset="0"/>
              </a:rPr>
              <a:t>our style</a:t>
            </a:r>
            <a:r>
              <a:rPr lang="en-US" sz="2800" b="1" dirty="0" smtClean="0">
                <a:solidFill>
                  <a:srgbClr val="006699"/>
                </a:solidFill>
                <a:latin typeface="Antiqua 101" panose="00000400000000000000" pitchFamily="2" charset="0"/>
              </a:rPr>
              <a:t>!"</a:t>
            </a:r>
            <a:endParaRPr lang="en-US" sz="2800" b="1" dirty="0">
              <a:solidFill>
                <a:srgbClr val="006699"/>
              </a:solidFill>
              <a:latin typeface="Antiqua 101" panose="00000400000000000000" pitchFamily="2" charset="0"/>
            </a:endParaRPr>
          </a:p>
        </p:txBody>
      </p:sp>
      <p:pic>
        <p:nvPicPr>
          <p:cNvPr id="11268" name="Picture 6" descr="C:\Users\juanita.garcia\AppData\Local\Microsoft\Windows\Temporary Internet Files\Content.IE5\6ZB6QAXJ\MC900436254[1]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5334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979</TotalTime>
  <Words>548</Words>
  <Application>Microsoft Office PowerPoint</Application>
  <PresentationFormat>On-screen Show (4:3)</PresentationFormat>
  <Paragraphs>123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Concourse</vt:lpstr>
      <vt:lpstr>Along Came a Spider:  Exploring the Tangled Web!   </vt:lpstr>
      <vt:lpstr>Objectives</vt:lpstr>
      <vt:lpstr>Review Science Education Standards</vt:lpstr>
      <vt:lpstr>Why link Science with Literacy?</vt:lpstr>
      <vt:lpstr>PowerPoint Presentation</vt:lpstr>
      <vt:lpstr>PowerPoint Presentation</vt:lpstr>
      <vt:lpstr>Class Poll Activity</vt:lpstr>
      <vt:lpstr>PowerPoint Presentation</vt:lpstr>
      <vt:lpstr>PowerPoint Presentation</vt:lpstr>
      <vt:lpstr>Teatro en el Aula</vt:lpstr>
      <vt:lpstr>Readers Theater</vt:lpstr>
      <vt:lpstr>Thinking Like a Scientist Activity</vt:lpstr>
      <vt:lpstr>Combining Science and             Language Learning</vt:lpstr>
      <vt:lpstr>Setting the Stage</vt:lpstr>
      <vt:lpstr>Synthesis</vt:lpstr>
      <vt:lpstr>3-2-1 Reflection</vt:lpstr>
      <vt:lpstr>PowerPoint Presentation</vt:lpstr>
    </vt:vector>
  </TitlesOfParts>
  <Company>IDRA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Family Leadership in Education Principles</dc:title>
  <dc:creator>glenda.medina.jimene</dc:creator>
  <cp:lastModifiedBy>PCSetup</cp:lastModifiedBy>
  <cp:revision>101</cp:revision>
  <cp:lastPrinted>2013-11-04T19:26:06Z</cp:lastPrinted>
  <dcterms:created xsi:type="dcterms:W3CDTF">2011-05-17T17:24:22Z</dcterms:created>
  <dcterms:modified xsi:type="dcterms:W3CDTF">2014-02-28T16:59:55Z</dcterms:modified>
</cp:coreProperties>
</file>